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2" r:id="rId2"/>
    <p:sldId id="257" r:id="rId3"/>
    <p:sldId id="264" r:id="rId4"/>
    <p:sldId id="262" r:id="rId5"/>
    <p:sldId id="269" r:id="rId6"/>
    <p:sldId id="293" r:id="rId7"/>
    <p:sldId id="266" r:id="rId8"/>
    <p:sldId id="282" r:id="rId9"/>
    <p:sldId id="271" r:id="rId10"/>
    <p:sldId id="265" r:id="rId11"/>
    <p:sldId id="298" r:id="rId12"/>
    <p:sldId id="299" r:id="rId13"/>
    <p:sldId id="297" r:id="rId14"/>
    <p:sldId id="300" r:id="rId15"/>
    <p:sldId id="301" r:id="rId16"/>
    <p:sldId id="289" r:id="rId17"/>
    <p:sldId id="28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529" userDrawn="1">
          <p15:clr>
            <a:srgbClr val="A4A3A4"/>
          </p15:clr>
        </p15:guide>
        <p15:guide id="3" orient="horz" pos="845" userDrawn="1">
          <p15:clr>
            <a:srgbClr val="A4A3A4"/>
          </p15:clr>
        </p15:guide>
        <p15:guide id="4" orient="horz" pos="4065" userDrawn="1">
          <p15:clr>
            <a:srgbClr val="A4A3A4"/>
          </p15:clr>
        </p15:guide>
        <p15:guide id="5" orient="horz" pos="3793" userDrawn="1">
          <p15:clr>
            <a:srgbClr val="A4A3A4"/>
          </p15:clr>
        </p15:guide>
        <p15:guide id="6" pos="7151" userDrawn="1">
          <p15:clr>
            <a:srgbClr val="A4A3A4"/>
          </p15:clr>
        </p15:guide>
        <p15:guide id="7" orient="horz" userDrawn="1">
          <p15:clr>
            <a:srgbClr val="A4A3A4"/>
          </p15:clr>
        </p15:guide>
        <p15:guide id="8" orient="horz" pos="2160" userDrawn="1">
          <p15:clr>
            <a:srgbClr val="A4A3A4"/>
          </p15:clr>
        </p15:guide>
        <p15:guide id="9"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4E7E6"/>
    <a:srgbClr val="770504"/>
    <a:srgbClr val="F87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6"/>
    <p:restoredTop sz="94724"/>
  </p:normalViewPr>
  <p:slideViewPr>
    <p:cSldViewPr snapToGrid="0" snapToObjects="1">
      <p:cViewPr varScale="1">
        <p:scale>
          <a:sx n="109" d="100"/>
          <a:sy n="109" d="100"/>
        </p:scale>
        <p:origin x="450" y="96"/>
      </p:cViewPr>
      <p:guideLst>
        <p:guide orient="horz" pos="527"/>
        <p:guide pos="529"/>
        <p:guide orient="horz" pos="845"/>
        <p:guide orient="horz" pos="4065"/>
        <p:guide orient="horz" pos="3793"/>
        <p:guide pos="7151"/>
        <p:guide orient="horz"/>
        <p:guide orient="horz" pos="2160"/>
        <p:guide pos="384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8DF2C-48CD-2F47-94CA-CD8AC056331B}" type="datetimeFigureOut">
              <a:rPr kumimoji="1" lang="zh-CN" altLang="en-US" smtClean="0"/>
              <a:t>2022/11/22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A7046-F370-CA44-A09C-93B5FDE04322}" type="slidenum">
              <a:rPr kumimoji="1" lang="zh-CN" altLang="en-US" smtClean="0"/>
              <a:t>‹#›</a:t>
            </a:fld>
            <a:endParaRPr kumimoji="1" lang="zh-CN" altLang="en-US"/>
          </a:p>
        </p:txBody>
      </p:sp>
    </p:spTree>
    <p:extLst>
      <p:ext uri="{BB962C8B-B14F-4D97-AF65-F5344CB8AC3E}">
        <p14:creationId xmlns:p14="http://schemas.microsoft.com/office/powerpoint/2010/main" val="95572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2</a:t>
            </a:fld>
            <a:endParaRPr kumimoji="1" lang="zh-CN" altLang="en-US"/>
          </a:p>
        </p:txBody>
      </p:sp>
    </p:spTree>
    <p:extLst>
      <p:ext uri="{BB962C8B-B14F-4D97-AF65-F5344CB8AC3E}">
        <p14:creationId xmlns:p14="http://schemas.microsoft.com/office/powerpoint/2010/main" val="184108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7046-F370-CA44-A09C-93B5FDE04322}"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8283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7046-F370-CA44-A09C-93B5FDE04322}"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106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7046-F370-CA44-A09C-93B5FDE04322}"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58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7046-F370-CA44-A09C-93B5FDE04322}"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801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7046-F370-CA44-A09C-93B5FDE04322}"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477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16</a:t>
            </a:fld>
            <a:endParaRPr kumimoji="1" lang="zh-CN" altLang="en-US"/>
          </a:p>
        </p:txBody>
      </p:sp>
    </p:spTree>
    <p:extLst>
      <p:ext uri="{BB962C8B-B14F-4D97-AF65-F5344CB8AC3E}">
        <p14:creationId xmlns:p14="http://schemas.microsoft.com/office/powerpoint/2010/main" val="389963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3</a:t>
            </a:fld>
            <a:endParaRPr kumimoji="1" lang="zh-CN" altLang="en-US"/>
          </a:p>
        </p:txBody>
      </p:sp>
    </p:spTree>
    <p:extLst>
      <p:ext uri="{BB962C8B-B14F-4D97-AF65-F5344CB8AC3E}">
        <p14:creationId xmlns:p14="http://schemas.microsoft.com/office/powerpoint/2010/main" val="41040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4</a:t>
            </a:fld>
            <a:endParaRPr kumimoji="1" lang="zh-CN" altLang="en-US"/>
          </a:p>
        </p:txBody>
      </p:sp>
    </p:spTree>
    <p:extLst>
      <p:ext uri="{BB962C8B-B14F-4D97-AF65-F5344CB8AC3E}">
        <p14:creationId xmlns:p14="http://schemas.microsoft.com/office/powerpoint/2010/main" val="242370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5</a:t>
            </a:fld>
            <a:endParaRPr kumimoji="1" lang="zh-CN" altLang="en-US"/>
          </a:p>
        </p:txBody>
      </p:sp>
    </p:spTree>
    <p:extLst>
      <p:ext uri="{BB962C8B-B14F-4D97-AF65-F5344CB8AC3E}">
        <p14:creationId xmlns:p14="http://schemas.microsoft.com/office/powerpoint/2010/main" val="390099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7046-F370-CA44-A09C-93B5FDE04322}"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2909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7</a:t>
            </a:fld>
            <a:endParaRPr kumimoji="1" lang="zh-CN" altLang="en-US"/>
          </a:p>
        </p:txBody>
      </p:sp>
    </p:spTree>
    <p:extLst>
      <p:ext uri="{BB962C8B-B14F-4D97-AF65-F5344CB8AC3E}">
        <p14:creationId xmlns:p14="http://schemas.microsoft.com/office/powerpoint/2010/main" val="341052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8</a:t>
            </a:fld>
            <a:endParaRPr kumimoji="1" lang="zh-CN" altLang="en-US"/>
          </a:p>
        </p:txBody>
      </p:sp>
    </p:spTree>
    <p:extLst>
      <p:ext uri="{BB962C8B-B14F-4D97-AF65-F5344CB8AC3E}">
        <p14:creationId xmlns:p14="http://schemas.microsoft.com/office/powerpoint/2010/main" val="15494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9</a:t>
            </a:fld>
            <a:endParaRPr kumimoji="1" lang="zh-CN" altLang="en-US"/>
          </a:p>
        </p:txBody>
      </p:sp>
    </p:spTree>
    <p:extLst>
      <p:ext uri="{BB962C8B-B14F-4D97-AF65-F5344CB8AC3E}">
        <p14:creationId xmlns:p14="http://schemas.microsoft.com/office/powerpoint/2010/main" val="293542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94A7046-F370-CA44-A09C-93B5FDE04322}" type="slidenum">
              <a:rPr kumimoji="1" lang="zh-CN" altLang="en-US" smtClean="0"/>
              <a:t>10</a:t>
            </a:fld>
            <a:endParaRPr kumimoji="1" lang="zh-CN" altLang="en-US"/>
          </a:p>
        </p:txBody>
      </p:sp>
    </p:spTree>
    <p:extLst>
      <p:ext uri="{BB962C8B-B14F-4D97-AF65-F5344CB8AC3E}">
        <p14:creationId xmlns:p14="http://schemas.microsoft.com/office/powerpoint/2010/main" val="207495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897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01970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jpg"/><Relationship Id="rId4" Type="http://schemas.openxmlformats.org/officeDocument/2006/relationships/image" Target="../media/image5.pn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F607132F-F72A-B248-BEBC-89F2772C18DB}"/>
              </a:ext>
            </a:extLst>
          </p:cNvPr>
          <p:cNvGrpSpPr/>
          <p:nvPr/>
        </p:nvGrpSpPr>
        <p:grpSpPr>
          <a:xfrm>
            <a:off x="566382" y="2283737"/>
            <a:ext cx="11059245" cy="2306755"/>
            <a:chOff x="566382" y="2503544"/>
            <a:chExt cx="11059245" cy="1860178"/>
          </a:xfrm>
        </p:grpSpPr>
        <p:sp>
          <p:nvSpPr>
            <p:cNvPr id="4" name="文本框 3">
              <a:extLst>
                <a:ext uri="{FF2B5EF4-FFF2-40B4-BE49-F238E27FC236}">
                  <a16:creationId xmlns:a16="http://schemas.microsoft.com/office/drawing/2014/main" id="{BD0B50F8-6F71-244C-9CD0-8D90C1B78A8F}"/>
                </a:ext>
              </a:extLst>
            </p:cNvPr>
            <p:cNvSpPr txBox="1"/>
            <p:nvPr/>
          </p:nvSpPr>
          <p:spPr>
            <a:xfrm>
              <a:off x="566382" y="2503544"/>
              <a:ext cx="11059245" cy="12657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4800" b="1" i="0" u="none" strike="noStrike" kern="1200" cap="none" spc="300" normalizeH="0" baseline="0" noProof="0" dirty="0" smtClean="0">
                  <a:ln w="9525">
                    <a:noFill/>
                  </a:ln>
                  <a:gradFill>
                    <a:gsLst>
                      <a:gs pos="0">
                        <a:prstClr val="black">
                          <a:lumMod val="95000"/>
                          <a:lumOff val="5000"/>
                        </a:prstClr>
                      </a:gs>
                      <a:gs pos="100000">
                        <a:prstClr val="black">
                          <a:lumMod val="65000"/>
                          <a:lumOff val="35000"/>
                        </a:prstClr>
                      </a:gs>
                    </a:gsLst>
                    <a:lin ang="5400000" scaled="1"/>
                  </a:gradFill>
                  <a:effectLst/>
                  <a:uLnTx/>
                  <a:uFillTx/>
                  <a:latin typeface="Arial" panose="020B0604020202020204" pitchFamily="34" charset="0"/>
                  <a:ea typeface="Microsoft YaHei" panose="020B0503020204020204" pitchFamily="34" charset="-122"/>
                  <a:cs typeface="Arial" panose="020B0604020202020204" pitchFamily="34" charset="0"/>
                </a:rPr>
                <a:t>结合目标检测和</a:t>
              </a:r>
              <a:r>
                <a:rPr kumimoji="1" lang="en-US" altLang="zh-CN" sz="4800" b="1" i="0" u="none" strike="noStrike" kern="1200" cap="none" spc="300" normalizeH="0" baseline="0" noProof="0" dirty="0" smtClean="0">
                  <a:ln w="9525">
                    <a:noFill/>
                  </a:ln>
                  <a:gradFill>
                    <a:gsLst>
                      <a:gs pos="0">
                        <a:prstClr val="black">
                          <a:lumMod val="95000"/>
                          <a:lumOff val="5000"/>
                        </a:prstClr>
                      </a:gs>
                      <a:gs pos="100000">
                        <a:prstClr val="black">
                          <a:lumMod val="65000"/>
                          <a:lumOff val="35000"/>
                        </a:prstClr>
                      </a:gs>
                    </a:gsLst>
                    <a:lin ang="5400000" scaled="1"/>
                  </a:gradFill>
                  <a:effectLst/>
                  <a:uLnTx/>
                  <a:uFillTx/>
                  <a:latin typeface="Arial" panose="020B0604020202020204" pitchFamily="34" charset="0"/>
                  <a:ea typeface="Microsoft YaHei" panose="020B0503020204020204" pitchFamily="34" charset="-122"/>
                  <a:cs typeface="Arial" panose="020B0604020202020204" pitchFamily="34" charset="0"/>
                </a:rPr>
                <a:t>Vision Transformer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4800" b="1" i="0" u="none" strike="noStrike" kern="1200" cap="none" spc="300" normalizeH="0" baseline="0" noProof="0" dirty="0" smtClean="0">
                  <a:ln w="9525">
                    <a:noFill/>
                  </a:ln>
                  <a:gradFill>
                    <a:gsLst>
                      <a:gs pos="0">
                        <a:prstClr val="black">
                          <a:lumMod val="95000"/>
                          <a:lumOff val="5000"/>
                        </a:prstClr>
                      </a:gs>
                      <a:gs pos="100000">
                        <a:prstClr val="black">
                          <a:lumMod val="65000"/>
                          <a:lumOff val="35000"/>
                        </a:prstClr>
                      </a:gs>
                    </a:gsLst>
                    <a:lin ang="5400000" scaled="1"/>
                  </a:gradFill>
                  <a:effectLst/>
                  <a:uLnTx/>
                  <a:uFillTx/>
                  <a:latin typeface="Arial" panose="020B0604020202020204" pitchFamily="34" charset="0"/>
                  <a:ea typeface="Microsoft YaHei" panose="020B0503020204020204" pitchFamily="34" charset="-122"/>
                  <a:cs typeface="Arial" panose="020B0604020202020204" pitchFamily="34" charset="0"/>
                </a:rPr>
                <a:t>学生课堂行为识别方法</a:t>
              </a:r>
              <a:endParaRPr kumimoji="1" lang="zh-CN" altLang="en-US" sz="4800" b="1" i="0" u="none" strike="noStrike" kern="1200" cap="none" spc="300" normalizeH="0" baseline="0" noProof="0" dirty="0">
                <a:ln w="9525">
                  <a:noFill/>
                </a:ln>
                <a:gradFill>
                  <a:gsLst>
                    <a:gs pos="0">
                      <a:prstClr val="black">
                        <a:lumMod val="95000"/>
                        <a:lumOff val="5000"/>
                      </a:prstClr>
                    </a:gs>
                    <a:gs pos="100000">
                      <a:prstClr val="black">
                        <a:lumMod val="65000"/>
                        <a:lumOff val="35000"/>
                      </a:prstClr>
                    </a:gs>
                  </a:gsLst>
                  <a:lin ang="5400000" scaled="1"/>
                </a:gra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FB966D85-DAD5-4D46-88B4-CBCE2441B14D}"/>
                </a:ext>
              </a:extLst>
            </p:cNvPr>
            <p:cNvSpPr txBox="1"/>
            <p:nvPr/>
          </p:nvSpPr>
          <p:spPr>
            <a:xfrm>
              <a:off x="4242039" y="3948224"/>
              <a:ext cx="3645549"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100" b="0" i="0" u="none" strike="noStrike" kern="1200" cap="none" spc="400" normalizeH="0" baseline="0" noProof="0" dirty="0" smtClean="0">
                  <a:ln>
                    <a:noFill/>
                  </a:ln>
                  <a:solidFill>
                    <a:prstClr val="black">
                      <a:lumMod val="95000"/>
                      <a:lumOff val="5000"/>
                    </a:prstClr>
                  </a:solidFill>
                  <a:effectLst/>
                  <a:uLnTx/>
                  <a:uFillTx/>
                  <a:latin typeface="Arial" panose="020B0604020202020204" pitchFamily="34" charset="0"/>
                  <a:ea typeface="Microsoft YaHei" panose="020B0503020204020204" pitchFamily="34" charset="-122"/>
                  <a:cs typeface="Arial" panose="020B0604020202020204" pitchFamily="34" charset="0"/>
                </a:rPr>
                <a:t>XIDIAN</a:t>
              </a:r>
              <a:r>
                <a:rPr kumimoji="1" lang="zh-CN" altLang="en-US" sz="2100" b="0" i="0" u="none" strike="noStrike" kern="1200" cap="none" spc="400" normalizeH="0" baseline="0" noProof="0" dirty="0" smtClean="0">
                  <a:ln>
                    <a:noFill/>
                  </a:ln>
                  <a:solidFill>
                    <a:prstClr val="black">
                      <a:lumMod val="95000"/>
                      <a:lumOff val="5000"/>
                    </a:prstClr>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1" lang="en-US" altLang="zh-CN" sz="2100" b="0" i="0" u="none" strike="noStrike" kern="1200" cap="none" spc="400" normalizeH="0" baseline="0" noProof="0" dirty="0">
                  <a:ln>
                    <a:noFill/>
                  </a:ln>
                  <a:solidFill>
                    <a:prstClr val="black">
                      <a:lumMod val="95000"/>
                      <a:lumOff val="5000"/>
                    </a:prstClr>
                  </a:solidFill>
                  <a:effectLst/>
                  <a:uLnTx/>
                  <a:uFillTx/>
                  <a:latin typeface="Arial" panose="020B0604020202020204" pitchFamily="34" charset="0"/>
                  <a:ea typeface="Microsoft YaHei" panose="020B0503020204020204" pitchFamily="34" charset="-122"/>
                  <a:cs typeface="Arial" panose="020B0604020202020204" pitchFamily="34" charset="0"/>
                </a:rPr>
                <a:t>UNIVERSITY</a:t>
              </a:r>
              <a:endParaRPr kumimoji="1" lang="zh-CN" altLang="en-US" sz="2100" b="0" i="0" u="none" strike="noStrike" kern="1200" cap="none" spc="400" normalizeH="0" baseline="0" noProof="0" dirty="0">
                <a:ln>
                  <a:noFill/>
                </a:ln>
                <a:solidFill>
                  <a:prstClr val="black">
                    <a:lumMod val="95000"/>
                    <a:lumOff val="5000"/>
                  </a:prstClr>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1" name="组合 10">
            <a:extLst>
              <a:ext uri="{FF2B5EF4-FFF2-40B4-BE49-F238E27FC236}">
                <a16:creationId xmlns:a16="http://schemas.microsoft.com/office/drawing/2014/main" id="{C158E0F3-6256-F644-A58F-EDD0735AF62A}"/>
              </a:ext>
            </a:extLst>
          </p:cNvPr>
          <p:cNvGrpSpPr/>
          <p:nvPr/>
        </p:nvGrpSpPr>
        <p:grpSpPr>
          <a:xfrm>
            <a:off x="0" y="79577"/>
            <a:ext cx="12192000" cy="3911656"/>
            <a:chOff x="0" y="79577"/>
            <a:chExt cx="12192000" cy="3911656"/>
          </a:xfrm>
        </p:grpSpPr>
        <p:pic>
          <p:nvPicPr>
            <p:cNvPr id="8" name="图片 7">
              <a:extLst>
                <a:ext uri="{FF2B5EF4-FFF2-40B4-BE49-F238E27FC236}">
                  <a16:creationId xmlns:a16="http://schemas.microsoft.com/office/drawing/2014/main" id="{40E6364D-C504-CE4D-A624-29D321C4017A}"/>
                </a:ext>
              </a:extLst>
            </p:cNvPr>
            <p:cNvPicPr>
              <a:picLocks noChangeAspect="1"/>
            </p:cNvPicPr>
            <p:nvPr/>
          </p:nvPicPr>
          <p:blipFill>
            <a:blip r:embed="rId3"/>
            <a:stretch>
              <a:fillRect/>
            </a:stretch>
          </p:blipFill>
          <p:spPr>
            <a:xfrm>
              <a:off x="5457713" y="1011739"/>
              <a:ext cx="1276573" cy="1125400"/>
            </a:xfrm>
            <a:prstGeom prst="rect">
              <a:avLst/>
            </a:prstGeom>
          </p:spPr>
        </p:pic>
        <p:pic>
          <p:nvPicPr>
            <p:cNvPr id="12" name="图片 11" descr="图片包含 游戏机, 物体, 钟表, 标志&#10;&#10;描述已自动生成">
              <a:extLst>
                <a:ext uri="{FF2B5EF4-FFF2-40B4-BE49-F238E27FC236}">
                  <a16:creationId xmlns:a16="http://schemas.microsoft.com/office/drawing/2014/main" id="{D4F94894-DA20-9B4C-921C-C088965EA70B}"/>
                </a:ext>
              </a:extLst>
            </p:cNvPr>
            <p:cNvPicPr>
              <a:picLocks noChangeAspect="1"/>
            </p:cNvPicPr>
            <p:nvPr/>
          </p:nvPicPr>
          <p:blipFill>
            <a:blip r:embed="rId4"/>
            <a:stretch>
              <a:fillRect/>
            </a:stretch>
          </p:blipFill>
          <p:spPr>
            <a:xfrm>
              <a:off x="4572686" y="79577"/>
              <a:ext cx="3046628" cy="615185"/>
            </a:xfrm>
            <a:prstGeom prst="rect">
              <a:avLst/>
            </a:prstGeom>
          </p:spPr>
        </p:pic>
        <p:cxnSp>
          <p:nvCxnSpPr>
            <p:cNvPr id="14" name="直线连接符 13">
              <a:extLst>
                <a:ext uri="{FF2B5EF4-FFF2-40B4-BE49-F238E27FC236}">
                  <a16:creationId xmlns:a16="http://schemas.microsoft.com/office/drawing/2014/main" id="{7F2D4315-2ADC-FF40-B7CA-36135AB34BA1}"/>
                </a:ext>
              </a:extLst>
            </p:cNvPr>
            <p:cNvCxnSpPr>
              <a:cxnSpLocks/>
            </p:cNvCxnSpPr>
            <p:nvPr/>
          </p:nvCxnSpPr>
          <p:spPr>
            <a:xfrm>
              <a:off x="0" y="3991233"/>
              <a:ext cx="12192000" cy="0"/>
            </a:xfrm>
            <a:prstGeom prst="line">
              <a:avLst/>
            </a:prstGeom>
            <a:ln w="57150">
              <a:gradFill>
                <a:gsLst>
                  <a:gs pos="0">
                    <a:schemeClr val="accent1">
                      <a:lumMod val="0"/>
                      <a:lumOff val="100000"/>
                      <a:alpha val="0"/>
                    </a:schemeClr>
                  </a:gs>
                  <a:gs pos="100000">
                    <a:schemeClr val="accent1">
                      <a:lumMod val="0"/>
                      <a:lumOff val="100000"/>
                      <a:alpha val="0"/>
                    </a:schemeClr>
                  </a:gs>
                  <a:gs pos="51000">
                    <a:srgbClr val="C00000">
                      <a:alpha val="88000"/>
                    </a:srgb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310F0BB0-7264-C849-97A9-DC297BB1808D}"/>
              </a:ext>
            </a:extLst>
          </p:cNvPr>
          <p:cNvGrpSpPr/>
          <p:nvPr/>
        </p:nvGrpSpPr>
        <p:grpSpPr>
          <a:xfrm>
            <a:off x="4650371" y="4585936"/>
            <a:ext cx="2845848" cy="1847946"/>
            <a:chOff x="4774990" y="4772657"/>
            <a:chExt cx="2681290" cy="1744326"/>
          </a:xfrm>
        </p:grpSpPr>
        <p:sp>
          <p:nvSpPr>
            <p:cNvPr id="22" name="文本框 21">
              <a:extLst>
                <a:ext uri="{FF2B5EF4-FFF2-40B4-BE49-F238E27FC236}">
                  <a16:creationId xmlns:a16="http://schemas.microsoft.com/office/drawing/2014/main" id="{017FC6F7-49D7-B64C-B7F7-85BD7F5E49E5}"/>
                </a:ext>
              </a:extLst>
            </p:cNvPr>
            <p:cNvSpPr txBox="1"/>
            <p:nvPr/>
          </p:nvSpPr>
          <p:spPr>
            <a:xfrm>
              <a:off x="5317924" y="6255516"/>
              <a:ext cx="1637298" cy="26146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200" b="0"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2022</a:t>
              </a:r>
              <a:r>
                <a:rPr kumimoji="1" lang="zh-CN" altLang="en-US" sz="1200" b="0"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年</a:t>
              </a:r>
              <a:r>
                <a:rPr kumimoji="1" lang="en-US" altLang="zh-CN" sz="1200" b="0"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11</a:t>
              </a:r>
              <a:r>
                <a:rPr kumimoji="1" lang="zh-CN" altLang="en-US" sz="1200" b="0"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月</a:t>
              </a:r>
              <a:r>
                <a:rPr kumimoji="1" lang="en-US" altLang="zh-CN" sz="1200" b="0"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12</a:t>
              </a:r>
              <a:r>
                <a:rPr kumimoji="1" lang="zh-CN" altLang="en-US" sz="1200" b="0"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日</a:t>
              </a:r>
              <a:endParaRPr kumimoji="1" lang="zh-CN" altLang="en-US" sz="1200" b="0"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643C11-2D16-6E4B-8233-AE9AF3B0F0C4}"/>
                </a:ext>
              </a:extLst>
            </p:cNvPr>
            <p:cNvSpPr txBox="1"/>
            <p:nvPr/>
          </p:nvSpPr>
          <p:spPr>
            <a:xfrm>
              <a:off x="4774990" y="4772657"/>
              <a:ext cx="11464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9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汇报人</a:t>
              </a:r>
            </a:p>
          </p:txBody>
        </p:sp>
        <p:sp>
          <p:nvSpPr>
            <p:cNvPr id="6" name="文本框 5">
              <a:extLst>
                <a:ext uri="{FF2B5EF4-FFF2-40B4-BE49-F238E27FC236}">
                  <a16:creationId xmlns:a16="http://schemas.microsoft.com/office/drawing/2014/main" id="{A023C497-7C81-EF49-9B65-1E7958624FC7}"/>
                </a:ext>
              </a:extLst>
            </p:cNvPr>
            <p:cNvSpPr txBox="1"/>
            <p:nvPr/>
          </p:nvSpPr>
          <p:spPr>
            <a:xfrm>
              <a:off x="6296987" y="4772657"/>
              <a:ext cx="115929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25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指导老师</a:t>
              </a:r>
            </a:p>
          </p:txBody>
        </p:sp>
        <p:sp>
          <p:nvSpPr>
            <p:cNvPr id="19" name="文本框 18">
              <a:extLst>
                <a:ext uri="{FF2B5EF4-FFF2-40B4-BE49-F238E27FC236}">
                  <a16:creationId xmlns:a16="http://schemas.microsoft.com/office/drawing/2014/main" id="{298A6AA9-FA4C-E24A-8F91-118C9DCA131C}"/>
                </a:ext>
              </a:extLst>
            </p:cNvPr>
            <p:cNvSpPr txBox="1"/>
            <p:nvPr/>
          </p:nvSpPr>
          <p:spPr>
            <a:xfrm>
              <a:off x="4786462" y="5111211"/>
              <a:ext cx="825867"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200" b="1"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党敏</a:t>
              </a:r>
            </a:p>
          </p:txBody>
        </p:sp>
        <p:sp>
          <p:nvSpPr>
            <p:cNvPr id="20" name="文本框 19">
              <a:extLst>
                <a:ext uri="{FF2B5EF4-FFF2-40B4-BE49-F238E27FC236}">
                  <a16:creationId xmlns:a16="http://schemas.microsoft.com/office/drawing/2014/main" id="{B517E626-BC3E-9E4C-9372-F4FCE136DB28}"/>
                </a:ext>
              </a:extLst>
            </p:cNvPr>
            <p:cNvSpPr txBox="1"/>
            <p:nvPr/>
          </p:nvSpPr>
          <p:spPr>
            <a:xfrm>
              <a:off x="6463699" y="5111211"/>
              <a:ext cx="825867"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200" b="1"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刘刚</a:t>
              </a:r>
            </a:p>
          </p:txBody>
        </p:sp>
        <p:cxnSp>
          <p:nvCxnSpPr>
            <p:cNvPr id="3" name="直线连接符 2">
              <a:extLst>
                <a:ext uri="{FF2B5EF4-FFF2-40B4-BE49-F238E27FC236}">
                  <a16:creationId xmlns:a16="http://schemas.microsoft.com/office/drawing/2014/main" id="{46560B19-AA89-BF41-867A-BE3305BF1E3B}"/>
                </a:ext>
              </a:extLst>
            </p:cNvPr>
            <p:cNvCxnSpPr>
              <a:cxnSpLocks/>
            </p:cNvCxnSpPr>
            <p:nvPr/>
          </p:nvCxnSpPr>
          <p:spPr>
            <a:xfrm flipH="1">
              <a:off x="6061727" y="5008857"/>
              <a:ext cx="149690" cy="20470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4E643C11-2D16-6E4B-8233-AE9AF3B0F0C4}"/>
              </a:ext>
            </a:extLst>
          </p:cNvPr>
          <p:cNvSpPr txBox="1"/>
          <p:nvPr/>
        </p:nvSpPr>
        <p:spPr>
          <a:xfrm>
            <a:off x="4704026" y="5450514"/>
            <a:ext cx="1467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9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合作作者</a:t>
            </a:r>
            <a:endParaRPr kumimoji="1" lang="zh-CN" altLang="en-US" sz="1600" b="0" i="0" u="none" strike="noStrike" kern="1200" cap="none" spc="9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7" name="文本框 16">
            <a:extLst>
              <a:ext uri="{FF2B5EF4-FFF2-40B4-BE49-F238E27FC236}">
                <a16:creationId xmlns:a16="http://schemas.microsoft.com/office/drawing/2014/main" id="{298A6AA9-FA4C-E24A-8F91-118C9DCA131C}"/>
              </a:ext>
            </a:extLst>
          </p:cNvPr>
          <p:cNvSpPr txBox="1"/>
          <p:nvPr/>
        </p:nvSpPr>
        <p:spPr>
          <a:xfrm>
            <a:off x="4671941" y="5756426"/>
            <a:ext cx="4352474"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200" b="1" i="0" u="none" strike="noStrike" kern="1200" cap="none" spc="300" normalizeH="0" baseline="0" noProof="0" dirty="0" smtClean="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李柯；张鑫；仇晨旭；相若彤</a:t>
            </a:r>
            <a:endParaRPr kumimoji="1" lang="zh-CN" altLang="en-US" sz="2200" b="1"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2153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8A7824B1-D31B-B249-B2AD-2D3A1EE8BF02}"/>
              </a:ext>
            </a:extLst>
          </p:cNvPr>
          <p:cNvGrpSpPr/>
          <p:nvPr/>
        </p:nvGrpSpPr>
        <p:grpSpPr>
          <a:xfrm>
            <a:off x="0" y="-1"/>
            <a:ext cx="12192000" cy="6858002"/>
            <a:chOff x="0" y="-1"/>
            <a:chExt cx="12192000" cy="6858002"/>
          </a:xfrm>
        </p:grpSpPr>
        <p:sp>
          <p:nvSpPr>
            <p:cNvPr id="24" name="矩形 23">
              <a:extLst>
                <a:ext uri="{FF2B5EF4-FFF2-40B4-BE49-F238E27FC236}">
                  <a16:creationId xmlns:a16="http://schemas.microsoft.com/office/drawing/2014/main" id="{5C26AA11-D0CF-B542-A3F3-05573CE7EC26}"/>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2EDC1930-A11A-3048-BD77-8FE5366AC500}"/>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341D4E01-AC3D-7348-BC67-0C9D9C61F627}"/>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30" name="组合 29">
            <a:extLst>
              <a:ext uri="{FF2B5EF4-FFF2-40B4-BE49-F238E27FC236}">
                <a16:creationId xmlns:a16="http://schemas.microsoft.com/office/drawing/2014/main" id="{70E065E9-2892-8143-B710-D03108BCA23A}"/>
              </a:ext>
            </a:extLst>
          </p:cNvPr>
          <p:cNvGrpSpPr/>
          <p:nvPr/>
        </p:nvGrpSpPr>
        <p:grpSpPr>
          <a:xfrm>
            <a:off x="133400" y="140547"/>
            <a:ext cx="11901234" cy="6795389"/>
            <a:chOff x="133400" y="140547"/>
            <a:chExt cx="11901234" cy="6795389"/>
          </a:xfrm>
        </p:grpSpPr>
        <p:pic>
          <p:nvPicPr>
            <p:cNvPr id="31" name="图片 30">
              <a:extLst>
                <a:ext uri="{FF2B5EF4-FFF2-40B4-BE49-F238E27FC236}">
                  <a16:creationId xmlns:a16="http://schemas.microsoft.com/office/drawing/2014/main" id="{87E02588-0200-9B4C-AD66-3FFD77D2E5A9}"/>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2" name="图片 31">
              <a:extLst>
                <a:ext uri="{FF2B5EF4-FFF2-40B4-BE49-F238E27FC236}">
                  <a16:creationId xmlns:a16="http://schemas.microsoft.com/office/drawing/2014/main" id="{CD231B8D-55CC-A249-8FE4-F7AA5293427A}"/>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3" name="图片 32" descr="图片包含 游戏机, 画, 钟表&#10;&#10;描述已自动生成">
              <a:extLst>
                <a:ext uri="{FF2B5EF4-FFF2-40B4-BE49-F238E27FC236}">
                  <a16:creationId xmlns:a16="http://schemas.microsoft.com/office/drawing/2014/main" id="{088885D7-6C21-2B48-9D2D-A1C5DE4BB087}"/>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03</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6070893" cy="461665"/>
          </a:xfrm>
          <a:prstGeom prst="rect">
            <a:avLst/>
          </a:prstGeom>
          <a:noFill/>
        </p:spPr>
        <p:txBody>
          <a:bodyPr wrap="none" rtlCol="0">
            <a:spAutoFit/>
          </a:bodyPr>
          <a:lstStyle/>
          <a:p>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基于</a:t>
            </a:r>
            <a:r>
              <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学生课堂行为识别的智慧教学系统</a:t>
            </a:r>
          </a:p>
        </p:txBody>
      </p:sp>
      <p:sp>
        <p:nvSpPr>
          <p:cNvPr id="13" name="矩形 12">
            <a:extLst>
              <a:ext uri="{FF2B5EF4-FFF2-40B4-BE49-F238E27FC236}">
                <a16:creationId xmlns:a16="http://schemas.microsoft.com/office/drawing/2014/main" id="{8D108BF8-1491-1C43-8EF9-7D0576B2DF39}"/>
              </a:ext>
            </a:extLst>
          </p:cNvPr>
          <p:cNvSpPr/>
          <p:nvPr/>
        </p:nvSpPr>
        <p:spPr>
          <a:xfrm>
            <a:off x="6611816" y="1801564"/>
            <a:ext cx="5330264" cy="3693319"/>
          </a:xfrm>
          <a:prstGeom prst="rect">
            <a:avLst/>
          </a:prstGeom>
        </p:spPr>
        <p:txBody>
          <a:bodyPr wrap="square">
            <a:spAutoFit/>
          </a:bodyPr>
          <a:lstStyle/>
          <a:p>
            <a:pPr algn="just" hangingPunct="0">
              <a:lnSpc>
                <a:spcPct val="130000"/>
              </a:lnSpc>
            </a:pPr>
            <a:r>
              <a:rPr lang="zh-CN" altLang="en-US" sz="2000" spc="300" dirty="0">
                <a:latin typeface="Arial" panose="020B0604020202020204" pitchFamily="34" charset="0"/>
                <a:ea typeface="Microsoft YaHei" panose="020B0503020204020204" pitchFamily="34" charset="-122"/>
                <a:cs typeface="Arial" panose="020B0604020202020204" pitchFamily="34" charset="0"/>
              </a:rPr>
              <a:t>     本</a:t>
            </a:r>
            <a:r>
              <a:rPr lang="zh-CN" altLang="en-US" sz="2000" spc="300" dirty="0" smtClean="0">
                <a:latin typeface="Arial" panose="020B0604020202020204" pitchFamily="34" charset="0"/>
                <a:ea typeface="Microsoft YaHei" panose="020B0503020204020204" pitchFamily="34" charset="-122"/>
                <a:cs typeface="Arial" panose="020B0604020202020204" pitchFamily="34" charset="0"/>
              </a:rPr>
              <a:t>研究将学生课堂行为识别视为一个目标定位和目标分类的两阶段任务。第一阶段以学生课堂行为检测模型提取学生目标行为图像，第二阶段以</a:t>
            </a:r>
            <a:r>
              <a:rPr lang="en-US" altLang="zh-CN" sz="2000" spc="300" dirty="0" err="1" smtClean="0">
                <a:latin typeface="Arial" panose="020B0604020202020204" pitchFamily="34" charset="0"/>
                <a:ea typeface="Microsoft YaHei" panose="020B0503020204020204" pitchFamily="34" charset="-122"/>
                <a:cs typeface="Arial" panose="020B0604020202020204" pitchFamily="34" charset="0"/>
              </a:rPr>
              <a:t>ViT</a:t>
            </a:r>
            <a:r>
              <a:rPr lang="zh-CN" altLang="en-US" sz="2000" spc="300" dirty="0" smtClean="0">
                <a:latin typeface="Arial" panose="020B0604020202020204" pitchFamily="34" charset="0"/>
                <a:ea typeface="Microsoft YaHei" panose="020B0503020204020204" pitchFamily="34" charset="-122"/>
                <a:cs typeface="Arial" panose="020B0604020202020204" pitchFamily="34" charset="0"/>
              </a:rPr>
              <a:t>学生行为识别模型进行学生行为分类。统计分析学生课堂行为实时识别的结果，以量化的行为评估准则，可视化实时时序图和饼状图结果进行反馈，协助教师改善课堂质量。</a:t>
            </a:r>
            <a:endParaRPr lang="en-US" altLang="zh-CN" sz="2000" spc="300" dirty="0" smtClean="0">
              <a:latin typeface="Arial" panose="020B0604020202020204" pitchFamily="34" charset="0"/>
              <a:ea typeface="Microsoft YaHei" panose="020B0503020204020204" pitchFamily="34" charset="-122"/>
              <a:cs typeface="Arial" panose="020B0604020202020204" pitchFamily="34" charset="0"/>
            </a:endParaRPr>
          </a:p>
        </p:txBody>
      </p:sp>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400" y="2349490"/>
            <a:ext cx="6371528" cy="2416413"/>
          </a:xfrm>
          <a:prstGeom prst="rect">
            <a:avLst/>
          </a:prstGeom>
        </p:spPr>
      </p:pic>
    </p:spTree>
    <p:extLst>
      <p:ext uri="{BB962C8B-B14F-4D97-AF65-F5344CB8AC3E}">
        <p14:creationId xmlns:p14="http://schemas.microsoft.com/office/powerpoint/2010/main" val="2831088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EA9D70AC-9C6C-CE49-8E67-8A0C5B01F0C5}"/>
              </a:ext>
            </a:extLst>
          </p:cNvPr>
          <p:cNvGrpSpPr/>
          <p:nvPr/>
        </p:nvGrpSpPr>
        <p:grpSpPr>
          <a:xfrm>
            <a:off x="0" y="-1"/>
            <a:ext cx="12192000" cy="6858002"/>
            <a:chOff x="0" y="-1"/>
            <a:chExt cx="12192000" cy="6858002"/>
          </a:xfrm>
        </p:grpSpPr>
        <p:sp>
          <p:nvSpPr>
            <p:cNvPr id="32" name="矩形 31">
              <a:extLst>
                <a:ext uri="{FF2B5EF4-FFF2-40B4-BE49-F238E27FC236}">
                  <a16:creationId xmlns:a16="http://schemas.microsoft.com/office/drawing/2014/main" id="{C43C472B-2CB8-2A4B-B936-83BA6AF5FEFD}"/>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3" name="矩形 32">
              <a:extLst>
                <a:ext uri="{FF2B5EF4-FFF2-40B4-BE49-F238E27FC236}">
                  <a16:creationId xmlns:a16="http://schemas.microsoft.com/office/drawing/2014/main" id="{9453CBD6-3B2D-9B48-BC67-3745B9764DD2}"/>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4" name="矩形 33">
              <a:extLst>
                <a:ext uri="{FF2B5EF4-FFF2-40B4-BE49-F238E27FC236}">
                  <a16:creationId xmlns:a16="http://schemas.microsoft.com/office/drawing/2014/main" id="{A16B5DB4-4FDD-9744-8814-2D955619D7C3}"/>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35" name="组合 34">
            <a:extLst>
              <a:ext uri="{FF2B5EF4-FFF2-40B4-BE49-F238E27FC236}">
                <a16:creationId xmlns:a16="http://schemas.microsoft.com/office/drawing/2014/main" id="{1BF100E3-B8EB-F640-B053-11E6A21DB73B}"/>
              </a:ext>
            </a:extLst>
          </p:cNvPr>
          <p:cNvGrpSpPr/>
          <p:nvPr/>
        </p:nvGrpSpPr>
        <p:grpSpPr>
          <a:xfrm>
            <a:off x="133400" y="140547"/>
            <a:ext cx="11901234" cy="6795389"/>
            <a:chOff x="133400" y="140547"/>
            <a:chExt cx="11901234" cy="6795389"/>
          </a:xfrm>
        </p:grpSpPr>
        <p:pic>
          <p:nvPicPr>
            <p:cNvPr id="36" name="图片 35">
              <a:extLst>
                <a:ext uri="{FF2B5EF4-FFF2-40B4-BE49-F238E27FC236}">
                  <a16:creationId xmlns:a16="http://schemas.microsoft.com/office/drawing/2014/main" id="{85C6CBB9-28E2-F248-B5FA-726BEB738A81}"/>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7" name="图片 36">
              <a:extLst>
                <a:ext uri="{FF2B5EF4-FFF2-40B4-BE49-F238E27FC236}">
                  <a16:creationId xmlns:a16="http://schemas.microsoft.com/office/drawing/2014/main" id="{D2665FA4-B8DB-F24F-915F-9CCD0613DB83}"/>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8" name="图片 37" descr="图片包含 游戏机, 画, 钟表&#10;&#10;描述已自动生成">
              <a:extLst>
                <a:ext uri="{FF2B5EF4-FFF2-40B4-BE49-F238E27FC236}">
                  <a16:creationId xmlns:a16="http://schemas.microsoft.com/office/drawing/2014/main" id="{A2BE19BB-E394-B240-91C6-BDC158405ACF}"/>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03</a:t>
            </a:r>
            <a:endParaRPr kumimoji="1" lang="zh-CN" altLang="en-US" sz="24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36471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30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学生课堂行为目标检测</a:t>
            </a:r>
            <a:endPar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nvGrpSpPr>
          <p:cNvPr id="9" name="组合 8">
            <a:extLst>
              <a:ext uri="{FF2B5EF4-FFF2-40B4-BE49-F238E27FC236}">
                <a16:creationId xmlns:a16="http://schemas.microsoft.com/office/drawing/2014/main" id="{647AFE24-2F3E-CB43-A60B-A6C70BD43D02}"/>
              </a:ext>
            </a:extLst>
          </p:cNvPr>
          <p:cNvGrpSpPr/>
          <p:nvPr/>
        </p:nvGrpSpPr>
        <p:grpSpPr>
          <a:xfrm>
            <a:off x="-120856" y="1835341"/>
            <a:ext cx="5814183" cy="5022658"/>
            <a:chOff x="-125560" y="1843160"/>
            <a:chExt cx="6520618" cy="5092776"/>
          </a:xfrm>
        </p:grpSpPr>
        <p:pic>
          <p:nvPicPr>
            <p:cNvPr id="12" name="图片 11" descr="图片包含 游戏机, 画, 钟表&#10;&#10;描述已自动生成">
              <a:extLst>
                <a:ext uri="{FF2B5EF4-FFF2-40B4-BE49-F238E27FC236}">
                  <a16:creationId xmlns:a16="http://schemas.microsoft.com/office/drawing/2014/main" id="{82E8DECF-434E-764A-8E8E-0836F22C5048}"/>
                </a:ext>
              </a:extLst>
            </p:cNvPr>
            <p:cNvPicPr>
              <a:picLocks noChangeAspect="1"/>
            </p:cNvPicPr>
            <p:nvPr/>
          </p:nvPicPr>
          <p:blipFill>
            <a:blip r:embed="rId6"/>
            <a:stretch>
              <a:fillRect/>
            </a:stretch>
          </p:blipFill>
          <p:spPr>
            <a:xfrm>
              <a:off x="133400" y="6453336"/>
              <a:ext cx="2362200" cy="482600"/>
            </a:xfrm>
            <a:prstGeom prst="rect">
              <a:avLst/>
            </a:prstGeom>
          </p:spPr>
        </p:pic>
        <p:sp>
          <p:nvSpPr>
            <p:cNvPr id="6" name="五边形 5">
              <a:extLst>
                <a:ext uri="{FF2B5EF4-FFF2-40B4-BE49-F238E27FC236}">
                  <a16:creationId xmlns:a16="http://schemas.microsoft.com/office/drawing/2014/main" id="{83E76104-F13D-AC4D-8D9E-130BB85ACCF3}"/>
                </a:ext>
              </a:extLst>
            </p:cNvPr>
            <p:cNvSpPr/>
            <p:nvPr/>
          </p:nvSpPr>
          <p:spPr>
            <a:xfrm>
              <a:off x="0" y="1856285"/>
              <a:ext cx="6325770" cy="4162186"/>
            </a:xfrm>
            <a:custGeom>
              <a:avLst/>
              <a:gdLst>
                <a:gd name="connsiteX0" fmla="*/ 0 w 6541477"/>
                <a:gd name="connsiteY0" fmla="*/ 0 h 3967090"/>
                <a:gd name="connsiteX1" fmla="*/ 5261297 w 6541477"/>
                <a:gd name="connsiteY1" fmla="*/ 0 h 3967090"/>
                <a:gd name="connsiteX2" fmla="*/ 6541477 w 6541477"/>
                <a:gd name="connsiteY2" fmla="*/ 1983545 h 3967090"/>
                <a:gd name="connsiteX3" fmla="*/ 5261297 w 6541477"/>
                <a:gd name="connsiteY3" fmla="*/ 3967090 h 3967090"/>
                <a:gd name="connsiteX4" fmla="*/ 0 w 6541477"/>
                <a:gd name="connsiteY4" fmla="*/ 3967090 h 3967090"/>
                <a:gd name="connsiteX5" fmla="*/ 0 w 6541477"/>
                <a:gd name="connsiteY5" fmla="*/ 0 h 3967090"/>
                <a:gd name="connsiteX0" fmla="*/ 0 w 6541477"/>
                <a:gd name="connsiteY0" fmla="*/ 0 h 3967090"/>
                <a:gd name="connsiteX1" fmla="*/ 5261297 w 6541477"/>
                <a:gd name="connsiteY1" fmla="*/ 0 h 3967090"/>
                <a:gd name="connsiteX2" fmla="*/ 6541477 w 6541477"/>
                <a:gd name="connsiteY2" fmla="*/ 2419644 h 3967090"/>
                <a:gd name="connsiteX3" fmla="*/ 5261297 w 6541477"/>
                <a:gd name="connsiteY3" fmla="*/ 3967090 h 3967090"/>
                <a:gd name="connsiteX4" fmla="*/ 0 w 6541477"/>
                <a:gd name="connsiteY4" fmla="*/ 3967090 h 3967090"/>
                <a:gd name="connsiteX5" fmla="*/ 0 w 6541477"/>
                <a:gd name="connsiteY5" fmla="*/ 0 h 396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1477" h="3967090">
                  <a:moveTo>
                    <a:pt x="0" y="0"/>
                  </a:moveTo>
                  <a:lnTo>
                    <a:pt x="5261297" y="0"/>
                  </a:lnTo>
                  <a:lnTo>
                    <a:pt x="6541477" y="2419644"/>
                  </a:lnTo>
                  <a:lnTo>
                    <a:pt x="5261297" y="3967090"/>
                  </a:lnTo>
                  <a:lnTo>
                    <a:pt x="0" y="3967090"/>
                  </a:lnTo>
                  <a:lnTo>
                    <a:pt x="0" y="0"/>
                  </a:lnTo>
                  <a:close/>
                </a:path>
              </a:pathLst>
            </a:custGeom>
            <a:gradFill>
              <a:gsLst>
                <a:gs pos="0">
                  <a:srgbClr val="C00000">
                    <a:alpha val="6000"/>
                  </a:srgbClr>
                </a:gs>
                <a:gs pos="100000">
                  <a:srgbClr val="C00000">
                    <a:alpha val="4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4" name="五边形 5">
              <a:extLst>
                <a:ext uri="{FF2B5EF4-FFF2-40B4-BE49-F238E27FC236}">
                  <a16:creationId xmlns:a16="http://schemas.microsoft.com/office/drawing/2014/main" id="{213BF981-7661-2048-8F56-F347312C20F8}"/>
                </a:ext>
              </a:extLst>
            </p:cNvPr>
            <p:cNvSpPr/>
            <p:nvPr/>
          </p:nvSpPr>
          <p:spPr>
            <a:xfrm>
              <a:off x="-125560" y="1843160"/>
              <a:ext cx="6520618" cy="4231603"/>
            </a:xfrm>
            <a:custGeom>
              <a:avLst/>
              <a:gdLst>
                <a:gd name="connsiteX0" fmla="*/ 0 w 6541477"/>
                <a:gd name="connsiteY0" fmla="*/ 0 h 3967090"/>
                <a:gd name="connsiteX1" fmla="*/ 5261297 w 6541477"/>
                <a:gd name="connsiteY1" fmla="*/ 0 h 3967090"/>
                <a:gd name="connsiteX2" fmla="*/ 6541477 w 6541477"/>
                <a:gd name="connsiteY2" fmla="*/ 1983545 h 3967090"/>
                <a:gd name="connsiteX3" fmla="*/ 5261297 w 6541477"/>
                <a:gd name="connsiteY3" fmla="*/ 3967090 h 3967090"/>
                <a:gd name="connsiteX4" fmla="*/ 0 w 6541477"/>
                <a:gd name="connsiteY4" fmla="*/ 3967090 h 3967090"/>
                <a:gd name="connsiteX5" fmla="*/ 0 w 6541477"/>
                <a:gd name="connsiteY5" fmla="*/ 0 h 3967090"/>
                <a:gd name="connsiteX0" fmla="*/ 0 w 6541477"/>
                <a:gd name="connsiteY0" fmla="*/ 0 h 3967090"/>
                <a:gd name="connsiteX1" fmla="*/ 5261297 w 6541477"/>
                <a:gd name="connsiteY1" fmla="*/ 0 h 3967090"/>
                <a:gd name="connsiteX2" fmla="*/ 6541477 w 6541477"/>
                <a:gd name="connsiteY2" fmla="*/ 2419644 h 3967090"/>
                <a:gd name="connsiteX3" fmla="*/ 5261297 w 6541477"/>
                <a:gd name="connsiteY3" fmla="*/ 3967090 h 3967090"/>
                <a:gd name="connsiteX4" fmla="*/ 0 w 6541477"/>
                <a:gd name="connsiteY4" fmla="*/ 3967090 h 3967090"/>
                <a:gd name="connsiteX5" fmla="*/ 0 w 6541477"/>
                <a:gd name="connsiteY5" fmla="*/ 0 h 396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1477" h="3967090">
                  <a:moveTo>
                    <a:pt x="0" y="0"/>
                  </a:moveTo>
                  <a:lnTo>
                    <a:pt x="5261297" y="0"/>
                  </a:lnTo>
                  <a:lnTo>
                    <a:pt x="6541477" y="2419644"/>
                  </a:lnTo>
                  <a:lnTo>
                    <a:pt x="5261297" y="3967090"/>
                  </a:lnTo>
                  <a:lnTo>
                    <a:pt x="0" y="3967090"/>
                  </a:lnTo>
                  <a:lnTo>
                    <a:pt x="0" y="0"/>
                  </a:lnTo>
                  <a:close/>
                </a:path>
              </a:pathLst>
            </a:custGeom>
            <a:noFill/>
            <a:ln w="28575">
              <a:gradFill>
                <a:gsLst>
                  <a:gs pos="25000">
                    <a:srgbClr val="C00000">
                      <a:alpha val="0"/>
                    </a:srgbClr>
                  </a:gs>
                  <a:gs pos="100000">
                    <a:srgbClr val="C000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22" name="组合 21">
            <a:extLst>
              <a:ext uri="{FF2B5EF4-FFF2-40B4-BE49-F238E27FC236}">
                <a16:creationId xmlns:a16="http://schemas.microsoft.com/office/drawing/2014/main" id="{7EBB2C86-4F14-2D4B-90D1-957409FB635E}"/>
              </a:ext>
            </a:extLst>
          </p:cNvPr>
          <p:cNvGrpSpPr/>
          <p:nvPr/>
        </p:nvGrpSpPr>
        <p:grpSpPr>
          <a:xfrm>
            <a:off x="5761" y="1995517"/>
            <a:ext cx="5290515" cy="3462107"/>
            <a:chOff x="-4854320" y="2375759"/>
            <a:chExt cx="5290515" cy="3462107"/>
          </a:xfrm>
        </p:grpSpPr>
        <p:sp>
          <p:nvSpPr>
            <p:cNvPr id="7" name="文本框 6">
              <a:extLst>
                <a:ext uri="{FF2B5EF4-FFF2-40B4-BE49-F238E27FC236}">
                  <a16:creationId xmlns:a16="http://schemas.microsoft.com/office/drawing/2014/main" id="{698F5320-AA46-FC41-A746-1B260E469E10}"/>
                </a:ext>
              </a:extLst>
            </p:cNvPr>
            <p:cNvSpPr txBox="1"/>
            <p:nvPr/>
          </p:nvSpPr>
          <p:spPr>
            <a:xfrm>
              <a:off x="-4814816" y="2375759"/>
              <a:ext cx="2172390" cy="597215"/>
            </a:xfrm>
            <a:prstGeom prst="rect">
              <a:avLst/>
            </a:prstGeom>
            <a:noFill/>
          </p:spPr>
          <p:txBody>
            <a:bodyPr wrap="none" rtlCol="0">
              <a:sp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1" lang="zh-CN" altLang="en-US" sz="2800" b="1" spc="300" noProof="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可视化结果</a:t>
              </a:r>
              <a:endParaRPr kumimoji="1" lang="zh-CN" altLang="en-US" sz="2800" b="1" i="0" u="none" strike="noStrike" kern="1200" cap="none" spc="300" normalizeH="0" baseline="0" noProof="0" dirty="0">
                <a:ln>
                  <a:noFill/>
                </a:ln>
                <a:gradFill>
                  <a:gsLst>
                    <a:gs pos="0">
                      <a:srgbClr val="C00000"/>
                    </a:gs>
                    <a:gs pos="100000">
                      <a:srgbClr val="770504"/>
                    </a:gs>
                  </a:gsLst>
                  <a:lin ang="5400000" scaled="0"/>
                </a:gra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直角三角形 7">
              <a:extLst>
                <a:ext uri="{FF2B5EF4-FFF2-40B4-BE49-F238E27FC236}">
                  <a16:creationId xmlns:a16="http://schemas.microsoft.com/office/drawing/2014/main" id="{537B4748-046F-3242-9D1D-1EFE2D832BFC}"/>
                </a:ext>
              </a:extLst>
            </p:cNvPr>
            <p:cNvSpPr/>
            <p:nvPr/>
          </p:nvSpPr>
          <p:spPr>
            <a:xfrm rot="13500000">
              <a:off x="-2829111" y="2616644"/>
              <a:ext cx="189291" cy="189291"/>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6" name="文本框 15">
              <a:extLst>
                <a:ext uri="{FF2B5EF4-FFF2-40B4-BE49-F238E27FC236}">
                  <a16:creationId xmlns:a16="http://schemas.microsoft.com/office/drawing/2014/main" id="{5B3362D2-B5B2-654F-A7FD-C00FD3FCBECA}"/>
                </a:ext>
              </a:extLst>
            </p:cNvPr>
            <p:cNvSpPr txBox="1"/>
            <p:nvPr/>
          </p:nvSpPr>
          <p:spPr>
            <a:xfrm>
              <a:off x="-4854320" y="2864744"/>
              <a:ext cx="5290515" cy="2973122"/>
            </a:xfrm>
            <a:prstGeom prst="rect">
              <a:avLst/>
            </a:prstGeom>
            <a:noFill/>
          </p:spPr>
          <p:txBody>
            <a:bodyPr wrap="square" rtlCol="0">
              <a:spAutoFit/>
            </a:bodyPr>
            <a:lstStyle/>
            <a:p>
              <a:pPr lvl="0">
                <a:lnSpc>
                  <a:spcPct val="130000"/>
                </a:lnSpc>
              </a:pPr>
              <a:r>
                <a:rPr kumimoji="1" lang="zh-CN" altLang="en-US"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本文</a:t>
              </a:r>
              <a:r>
                <a:rPr kumimoji="1" lang="zh-CN" altLang="en-US" sz="24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提出了自适应中心半径</a:t>
              </a:r>
              <a:r>
                <a:rPr kumimoji="1" lang="zh-CN" altLang="en-US"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辅助</a:t>
              </a:r>
              <a:endParaRPr kumimoji="1" lang="en-US" altLang="zh-CN"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endParaRPr>
            </a:p>
            <a:p>
              <a:pPr lvl="0">
                <a:lnSpc>
                  <a:spcPct val="130000"/>
                </a:lnSpc>
              </a:pPr>
              <a:r>
                <a:rPr kumimoji="1" lang="zh-CN" altLang="en-US"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中心</a:t>
              </a:r>
              <a:r>
                <a:rPr kumimoji="1" lang="zh-CN" altLang="en-US" sz="24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度阈值无锚检测网络</a:t>
              </a:r>
              <a:r>
                <a:rPr kumimoji="1" lang="zh-CN" altLang="en-US"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，以适</a:t>
              </a:r>
              <a:endParaRPr kumimoji="1" lang="en-US" altLang="zh-CN"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endParaRPr>
            </a:p>
            <a:p>
              <a:pPr lvl="0">
                <a:lnSpc>
                  <a:spcPct val="130000"/>
                </a:lnSpc>
              </a:pPr>
              <a:r>
                <a:rPr kumimoji="1" lang="zh-CN" altLang="en-US"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应</a:t>
              </a:r>
              <a:r>
                <a:rPr kumimoji="1" lang="zh-CN" altLang="en-US" sz="24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课堂中多尺度和重叠遮挡目标</a:t>
              </a:r>
              <a:r>
                <a:rPr kumimoji="1" lang="zh-CN" altLang="en-US"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a:t>
              </a:r>
              <a:endParaRPr kumimoji="1" lang="en-US" altLang="zh-CN" sz="24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endParaRPr>
            </a:p>
            <a:p>
              <a:pPr lvl="0">
                <a:lnSpc>
                  <a:spcPct val="130000"/>
                </a:lnSpc>
              </a:pPr>
              <a:r>
                <a:rPr kumimoji="1" lang="zh-CN" altLang="en-US" sz="24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只使用</a:t>
              </a:r>
              <a:r>
                <a:rPr kumimoji="1" lang="zh-CN" altLang="en-US" sz="2400" spc="300" noProof="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目标检测器的目标定位，对目标分类只做抬（</a:t>
              </a:r>
              <a:r>
                <a:rPr kumimoji="1" lang="en-US" altLang="zh-CN" sz="2400" spc="300" noProof="0" dirty="0" err="1"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look_down</a:t>
              </a:r>
              <a:r>
                <a:rPr kumimoji="1" lang="zh-CN" altLang="en-US" sz="2400" spc="300" noProof="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）和低头（</a:t>
              </a:r>
              <a:r>
                <a:rPr kumimoji="1" lang="en-US" altLang="zh-CN" sz="2400" spc="300" noProof="0" dirty="0" err="1"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look_up</a:t>
              </a:r>
              <a:r>
                <a:rPr kumimoji="1" lang="zh-CN" altLang="en-US" sz="2400" spc="300" noProof="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）二分类。</a:t>
              </a:r>
              <a:endParaRPr kumimoji="1" lang="en-US" altLang="zh-CN" sz="2400" b="0" i="0" u="none" strike="noStrike" kern="1200" cap="none" spc="300" normalizeH="0" baseline="0" noProof="0" dirty="0">
                <a:ln>
                  <a:noFill/>
                </a:ln>
                <a:solidFill>
                  <a:prstClr val="black"/>
                </a:solidFill>
                <a:effectLst/>
                <a:uLnTx/>
                <a:uFillTx/>
                <a:latin typeface="Arial" panose="020B0604020202020204" pitchFamily="34" charset="0"/>
                <a:ea typeface="Microsoft YaHei Light" panose="020B0503020204020204" pitchFamily="34" charset="-122"/>
                <a:cs typeface="Arial" panose="020B0604020202020204" pitchFamily="34" charset="0"/>
              </a:endParaRPr>
            </a:p>
          </p:txBody>
        </p:sp>
      </p:grpSp>
      <p:pic>
        <p:nvPicPr>
          <p:cNvPr id="2" name="图片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36310" y="1995516"/>
            <a:ext cx="5608735" cy="3156775"/>
          </a:xfrm>
          <a:prstGeom prst="rect">
            <a:avLst/>
          </a:prstGeom>
        </p:spPr>
      </p:pic>
    </p:spTree>
    <p:extLst>
      <p:ext uri="{BB962C8B-B14F-4D97-AF65-F5344CB8AC3E}">
        <p14:creationId xmlns:p14="http://schemas.microsoft.com/office/powerpoint/2010/main" val="48586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730A14F4-846A-3744-8D8B-D66B9F2B4744}"/>
              </a:ext>
            </a:extLst>
          </p:cNvPr>
          <p:cNvGrpSpPr/>
          <p:nvPr/>
        </p:nvGrpSpPr>
        <p:grpSpPr>
          <a:xfrm>
            <a:off x="0" y="-1"/>
            <a:ext cx="12192000" cy="6858002"/>
            <a:chOff x="0" y="-1"/>
            <a:chExt cx="12192000" cy="6858002"/>
          </a:xfrm>
        </p:grpSpPr>
        <p:sp>
          <p:nvSpPr>
            <p:cNvPr id="22" name="矩形 21">
              <a:extLst>
                <a:ext uri="{FF2B5EF4-FFF2-40B4-BE49-F238E27FC236}">
                  <a16:creationId xmlns:a16="http://schemas.microsoft.com/office/drawing/2014/main" id="{44E840D0-7F28-224A-AD89-3E1F4F63F894}"/>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3" name="矩形 22">
              <a:extLst>
                <a:ext uri="{FF2B5EF4-FFF2-40B4-BE49-F238E27FC236}">
                  <a16:creationId xmlns:a16="http://schemas.microsoft.com/office/drawing/2014/main" id="{644AF093-AACF-8A47-BEAB-0E3A8C6ACCF4}"/>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4" name="矩形 23">
              <a:extLst>
                <a:ext uri="{FF2B5EF4-FFF2-40B4-BE49-F238E27FC236}">
                  <a16:creationId xmlns:a16="http://schemas.microsoft.com/office/drawing/2014/main" id="{A8C05636-39B8-5A42-95F6-B8C9635C2FCA}"/>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25" name="组合 24">
            <a:extLst>
              <a:ext uri="{FF2B5EF4-FFF2-40B4-BE49-F238E27FC236}">
                <a16:creationId xmlns:a16="http://schemas.microsoft.com/office/drawing/2014/main" id="{9A969AF6-2820-9144-BB04-051051B593BA}"/>
              </a:ext>
            </a:extLst>
          </p:cNvPr>
          <p:cNvGrpSpPr/>
          <p:nvPr/>
        </p:nvGrpSpPr>
        <p:grpSpPr>
          <a:xfrm>
            <a:off x="133400" y="140547"/>
            <a:ext cx="11901234" cy="6795389"/>
            <a:chOff x="133400" y="140547"/>
            <a:chExt cx="11901234" cy="6795389"/>
          </a:xfrm>
        </p:grpSpPr>
        <p:pic>
          <p:nvPicPr>
            <p:cNvPr id="29" name="图片 28">
              <a:extLst>
                <a:ext uri="{FF2B5EF4-FFF2-40B4-BE49-F238E27FC236}">
                  <a16:creationId xmlns:a16="http://schemas.microsoft.com/office/drawing/2014/main" id="{3422F498-1534-8443-AED1-3A4403EEB9FC}"/>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0" name="图片 29">
              <a:extLst>
                <a:ext uri="{FF2B5EF4-FFF2-40B4-BE49-F238E27FC236}">
                  <a16:creationId xmlns:a16="http://schemas.microsoft.com/office/drawing/2014/main" id="{95639459-A60D-8347-92D0-D8860B6491AF}"/>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1" name="图片 30" descr="图片包含 游戏机, 画, 钟表&#10;&#10;描述已自动生成">
              <a:extLst>
                <a:ext uri="{FF2B5EF4-FFF2-40B4-BE49-F238E27FC236}">
                  <a16:creationId xmlns:a16="http://schemas.microsoft.com/office/drawing/2014/main" id="{6D9D6E25-8BC7-3444-89BB-378626AB9ED3}"/>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03</a:t>
            </a:r>
            <a:endParaRPr kumimoji="1" lang="zh-CN" altLang="en-US" sz="24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15696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400" b="1" spc="300" dirty="0">
                <a:solidFill>
                  <a:prstClr val="white"/>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课堂</a:t>
            </a:r>
            <a:r>
              <a:rPr kumimoji="1" lang="zh-CN" altLang="en-US" sz="2400" b="1" spc="300" dirty="0" smtClean="0">
                <a:solidFill>
                  <a:prstClr val="white"/>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行为</a:t>
            </a:r>
            <a:endPar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D00016A9-DFCE-FF4B-AC05-8983D434A842}"/>
              </a:ext>
            </a:extLst>
          </p:cNvPr>
          <p:cNvSpPr txBox="1"/>
          <p:nvPr/>
        </p:nvSpPr>
        <p:spPr>
          <a:xfrm>
            <a:off x="6154612" y="1957185"/>
            <a:ext cx="3623684" cy="669286"/>
          </a:xfrm>
          <a:prstGeom prst="rect">
            <a:avLst/>
          </a:prstGeom>
          <a:noFill/>
        </p:spPr>
        <p:txBody>
          <a:bodyPr wrap="none" rtlCol="0">
            <a:sp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1" lang="en-US" altLang="zh-CN" sz="3200" b="1" spc="300" dirty="0" err="1" smtClean="0">
                <a:gradFill>
                  <a:gsLst>
                    <a:gs pos="0">
                      <a:prstClr val="black"/>
                    </a:gs>
                    <a:gs pos="100000">
                      <a:prstClr val="black">
                        <a:lumMod val="65000"/>
                        <a:lumOff val="35000"/>
                      </a:prstClr>
                    </a:gs>
                  </a:gsLst>
                  <a:lin ang="5400000" scaled="0"/>
                </a:gradFill>
                <a:latin typeface="Arial" panose="020B0604020202020204" pitchFamily="34" charset="0"/>
                <a:ea typeface="Microsoft YaHei" panose="020B0503020204020204" pitchFamily="34" charset="-122"/>
                <a:cs typeface="Arial" panose="020B0604020202020204" pitchFamily="34" charset="0"/>
              </a:rPr>
              <a:t>ViT</a:t>
            </a:r>
            <a:r>
              <a:rPr kumimoji="1" lang="zh-CN" altLang="en-US" sz="3200" b="1" spc="300" dirty="0" smtClean="0">
                <a:gradFill>
                  <a:gsLst>
                    <a:gs pos="0">
                      <a:prstClr val="black"/>
                    </a:gs>
                    <a:gs pos="100000">
                      <a:prstClr val="black">
                        <a:lumMod val="65000"/>
                        <a:lumOff val="35000"/>
                      </a:prstClr>
                    </a:gs>
                  </a:gsLst>
                  <a:lin ang="5400000" scaled="0"/>
                </a:gradFill>
                <a:latin typeface="Arial" panose="020B0604020202020204" pitchFamily="34" charset="0"/>
                <a:ea typeface="Microsoft YaHei" panose="020B0503020204020204" pitchFamily="34" charset="-122"/>
                <a:cs typeface="Arial" panose="020B0604020202020204" pitchFamily="34" charset="0"/>
              </a:rPr>
              <a:t>学生行为识别</a:t>
            </a:r>
            <a:endParaRPr kumimoji="1" lang="zh-CN" altLang="en-US" sz="3200" b="1" i="0" u="none" strike="noStrike" kern="1200" cap="none" spc="300" normalizeH="0" baseline="0" noProof="0" dirty="0">
              <a:ln>
                <a:noFill/>
              </a:ln>
              <a:gradFill>
                <a:gsLst>
                  <a:gs pos="0">
                    <a:prstClr val="black"/>
                  </a:gs>
                  <a:gs pos="100000">
                    <a:prstClr val="black">
                      <a:lumMod val="65000"/>
                      <a:lumOff val="35000"/>
                    </a:prstClr>
                  </a:gs>
                </a:gsLst>
                <a:lin ang="5400000" scaled="0"/>
              </a:gra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13" name="直线连接符 12">
            <a:extLst>
              <a:ext uri="{FF2B5EF4-FFF2-40B4-BE49-F238E27FC236}">
                <a16:creationId xmlns:a16="http://schemas.microsoft.com/office/drawing/2014/main" id="{453291CB-EA2C-B741-9F42-57F6D0E69C23}"/>
              </a:ext>
            </a:extLst>
          </p:cNvPr>
          <p:cNvCxnSpPr>
            <a:cxnSpLocks/>
          </p:cNvCxnSpPr>
          <p:nvPr/>
        </p:nvCxnSpPr>
        <p:spPr>
          <a:xfrm>
            <a:off x="6280894" y="2715003"/>
            <a:ext cx="320962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8E91FFE-231E-5243-988D-72DA7C07A679}"/>
              </a:ext>
            </a:extLst>
          </p:cNvPr>
          <p:cNvSpPr txBox="1"/>
          <p:nvPr/>
        </p:nvSpPr>
        <p:spPr>
          <a:xfrm>
            <a:off x="6154612" y="2964162"/>
            <a:ext cx="5354519" cy="2492990"/>
          </a:xfrm>
          <a:prstGeom prst="rect">
            <a:avLst/>
          </a:prstGeom>
          <a:noFill/>
        </p:spPr>
        <p:txBody>
          <a:bodyPr wrap="square" rtlCol="0">
            <a:spAutoFit/>
          </a:bodyPr>
          <a:lstStyle/>
          <a:p>
            <a:pPr>
              <a:lnSpc>
                <a:spcPct val="130000"/>
              </a:lnSpc>
            </a:pPr>
            <a:r>
              <a:rPr kumimoji="1" lang="zh-CN" altLang="en-US" sz="20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学生课堂行为识别是利用目标</a:t>
            </a:r>
            <a:r>
              <a:rPr kumimoji="1" lang="zh-CN" altLang="en-US" sz="20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检测</a:t>
            </a:r>
            <a:r>
              <a:rPr kumimoji="1" lang="zh-CN" altLang="en-US" sz="20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提取</a:t>
            </a:r>
            <a:r>
              <a:rPr kumimoji="1" lang="zh-CN" altLang="en-US" sz="20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的学生</a:t>
            </a:r>
            <a:r>
              <a:rPr kumimoji="1" lang="zh-CN" altLang="en-US" sz="20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目标行为图像进行单目标行为识别</a:t>
            </a:r>
            <a:r>
              <a:rPr kumimoji="1" lang="zh-CN" altLang="en-US" sz="20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。以</a:t>
            </a:r>
            <a:r>
              <a:rPr kumimoji="1" lang="zh-CN" altLang="en-US" sz="20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分类模型提取学生课堂行为特征，分类学习实现学生课堂行为</a:t>
            </a:r>
            <a:r>
              <a:rPr kumimoji="1" lang="zh-CN" altLang="en-US" sz="20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识别。对于分类识别和目标</a:t>
            </a:r>
            <a:r>
              <a:rPr kumimoji="1" lang="zh-CN" altLang="en-US" sz="2000" spc="300" dirty="0">
                <a:solidFill>
                  <a:prstClr val="black"/>
                </a:solidFill>
                <a:latin typeface="Arial" panose="020B0604020202020204" pitchFamily="34" charset="0"/>
                <a:ea typeface="Microsoft YaHei Light" panose="020B0503020204020204" pitchFamily="34" charset="-122"/>
                <a:cs typeface="Arial" panose="020B0604020202020204" pitchFamily="34" charset="0"/>
              </a:rPr>
              <a:t>定位</a:t>
            </a:r>
            <a:r>
              <a:rPr kumimoji="1" lang="zh-CN" altLang="en-US" sz="2000" spc="300" dirty="0" smtClean="0">
                <a:solidFill>
                  <a:prstClr val="black"/>
                </a:solidFill>
                <a:latin typeface="Arial" panose="020B0604020202020204" pitchFamily="34" charset="0"/>
                <a:ea typeface="Microsoft YaHei Light" panose="020B0503020204020204" pitchFamily="34" charset="-122"/>
                <a:cs typeface="Arial" panose="020B0604020202020204" pitchFamily="34" charset="0"/>
              </a:rPr>
              <a:t>的结果可视化的显示在了原图上，如图所示。</a:t>
            </a:r>
            <a:endParaRPr kumimoji="1" lang="en-US" altLang="zh-CN" sz="2000" b="0" i="0" u="none" strike="noStrike" kern="1200" cap="none" spc="300" normalizeH="0" baseline="0" noProof="0" dirty="0">
              <a:ln>
                <a:noFill/>
              </a:ln>
              <a:solidFill>
                <a:prstClr val="black"/>
              </a:solidFill>
              <a:effectLst/>
              <a:uLnTx/>
              <a:uFillTx/>
              <a:latin typeface="Arial" panose="020B0604020202020204" pitchFamily="34" charset="0"/>
              <a:ea typeface="Microsoft YaHei Light" panose="020B0503020204020204" pitchFamily="34" charset="-122"/>
              <a:cs typeface="Arial" panose="020B0604020202020204" pitchFamily="34" charset="0"/>
            </a:endParaRPr>
          </a:p>
        </p:txBody>
      </p:sp>
      <p:pic>
        <p:nvPicPr>
          <p:cNvPr id="3" name="图片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414" y="2194577"/>
            <a:ext cx="5661220" cy="3186315"/>
          </a:xfrm>
          <a:prstGeom prst="rect">
            <a:avLst/>
          </a:prstGeom>
        </p:spPr>
      </p:pic>
    </p:spTree>
    <p:extLst>
      <p:ext uri="{BB962C8B-B14F-4D97-AF65-F5344CB8AC3E}">
        <p14:creationId xmlns:p14="http://schemas.microsoft.com/office/powerpoint/2010/main" val="433428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92B1E09-9874-164A-8FC0-202AE3B5E1CA}"/>
              </a:ext>
            </a:extLst>
          </p:cNvPr>
          <p:cNvGrpSpPr/>
          <p:nvPr/>
        </p:nvGrpSpPr>
        <p:grpSpPr>
          <a:xfrm>
            <a:off x="0" y="-1"/>
            <a:ext cx="12192000" cy="6858002"/>
            <a:chOff x="0" y="-1"/>
            <a:chExt cx="12192000" cy="6858002"/>
          </a:xfrm>
        </p:grpSpPr>
        <p:sp>
          <p:nvSpPr>
            <p:cNvPr id="15" name="矩形 14">
              <a:extLst>
                <a:ext uri="{FF2B5EF4-FFF2-40B4-BE49-F238E27FC236}">
                  <a16:creationId xmlns:a16="http://schemas.microsoft.com/office/drawing/2014/main" id="{6C41A5E0-5A83-FF4B-AFF3-B9444CE52B55}"/>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6" name="矩形 15">
              <a:extLst>
                <a:ext uri="{FF2B5EF4-FFF2-40B4-BE49-F238E27FC236}">
                  <a16:creationId xmlns:a16="http://schemas.microsoft.com/office/drawing/2014/main" id="{E3010423-A54B-434F-8F09-33968BD715C0}"/>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矩形 16">
              <a:extLst>
                <a:ext uri="{FF2B5EF4-FFF2-40B4-BE49-F238E27FC236}">
                  <a16:creationId xmlns:a16="http://schemas.microsoft.com/office/drawing/2014/main" id="{15E3894F-B398-2048-B282-BEDF092CE0CD}"/>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18" name="组合 17">
            <a:extLst>
              <a:ext uri="{FF2B5EF4-FFF2-40B4-BE49-F238E27FC236}">
                <a16:creationId xmlns:a16="http://schemas.microsoft.com/office/drawing/2014/main" id="{08AA9BB5-136F-AE4D-909B-6E3B9412E1D3}"/>
              </a:ext>
            </a:extLst>
          </p:cNvPr>
          <p:cNvGrpSpPr/>
          <p:nvPr/>
        </p:nvGrpSpPr>
        <p:grpSpPr>
          <a:xfrm>
            <a:off x="133400" y="140547"/>
            <a:ext cx="11901234" cy="6795389"/>
            <a:chOff x="133400" y="140547"/>
            <a:chExt cx="11901234" cy="6795389"/>
          </a:xfrm>
        </p:grpSpPr>
        <p:pic>
          <p:nvPicPr>
            <p:cNvPr id="19" name="图片 18">
              <a:extLst>
                <a:ext uri="{FF2B5EF4-FFF2-40B4-BE49-F238E27FC236}">
                  <a16:creationId xmlns:a16="http://schemas.microsoft.com/office/drawing/2014/main" id="{40840A95-5DBD-544C-97D8-981D932CF2AC}"/>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20" name="图片 19">
              <a:extLst>
                <a:ext uri="{FF2B5EF4-FFF2-40B4-BE49-F238E27FC236}">
                  <a16:creationId xmlns:a16="http://schemas.microsoft.com/office/drawing/2014/main" id="{ADF1044C-DC6D-4F48-9778-6BEFD4AA618F}"/>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21" name="图片 20" descr="图片包含 游戏机, 画, 钟表&#10;&#10;描述已自动生成">
              <a:extLst>
                <a:ext uri="{FF2B5EF4-FFF2-40B4-BE49-F238E27FC236}">
                  <a16:creationId xmlns:a16="http://schemas.microsoft.com/office/drawing/2014/main" id="{FB655744-F1A4-E249-9DED-D7A94DD4E971}"/>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04</a:t>
            </a:r>
            <a:endParaRPr kumimoji="1" lang="zh-CN" altLang="en-US" sz="24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4339650" cy="461665"/>
          </a:xfrm>
          <a:prstGeom prst="rect">
            <a:avLst/>
          </a:prstGeom>
          <a:noFill/>
        </p:spPr>
        <p:txBody>
          <a:bodyPr wrap="none" rtlCol="0">
            <a:spAutoFit/>
          </a:bodyPr>
          <a:lstStyle/>
          <a:p>
            <a:pPr lvl="0"/>
            <a:r>
              <a:rPr kumimoji="1" lang="zh-CN" altLang="en-US" sz="2400" b="1" spc="300" dirty="0" smtClean="0">
                <a:solidFill>
                  <a:prstClr val="white"/>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学生</a:t>
            </a:r>
            <a:r>
              <a:rPr kumimoji="1" lang="zh-CN" altLang="en-US" sz="2400" b="1" spc="300" dirty="0">
                <a:solidFill>
                  <a:prstClr val="white"/>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课堂行为检测实验结果</a:t>
            </a:r>
            <a:endPar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graphicFrame>
        <p:nvGraphicFramePr>
          <p:cNvPr id="11" name="表格 10">
            <a:extLst>
              <a:ext uri="{FF2B5EF4-FFF2-40B4-BE49-F238E27FC236}">
                <a16:creationId xmlns:a16="http://schemas.microsoft.com/office/drawing/2014/main" id="{9F43B722-9E4A-4742-A93C-6007EB1C693D}"/>
              </a:ext>
            </a:extLst>
          </p:cNvPr>
          <p:cNvGraphicFramePr>
            <a:graphicFrameLocks noGrp="1"/>
          </p:cNvGraphicFramePr>
          <p:nvPr>
            <p:extLst>
              <p:ext uri="{D42A27DB-BD31-4B8C-83A1-F6EECF244321}">
                <p14:modId xmlns:p14="http://schemas.microsoft.com/office/powerpoint/2010/main" val="3597812334"/>
              </p:ext>
            </p:extLst>
          </p:nvPr>
        </p:nvGraphicFramePr>
        <p:xfrm>
          <a:off x="2147538" y="999092"/>
          <a:ext cx="7914508" cy="3708400"/>
        </p:xfrm>
        <a:graphic>
          <a:graphicData uri="http://schemas.openxmlformats.org/drawingml/2006/table">
            <a:tbl>
              <a:tblPr firstRow="1" bandRow="1">
                <a:tableStyleId>{5C22544A-7EE6-4342-B048-85BDC9FD1C3A}</a:tableStyleId>
              </a:tblPr>
              <a:tblGrid>
                <a:gridCol w="1978627">
                  <a:extLst>
                    <a:ext uri="{9D8B030D-6E8A-4147-A177-3AD203B41FA5}">
                      <a16:colId xmlns:a16="http://schemas.microsoft.com/office/drawing/2014/main" val="2830978447"/>
                    </a:ext>
                  </a:extLst>
                </a:gridCol>
                <a:gridCol w="1978627">
                  <a:extLst>
                    <a:ext uri="{9D8B030D-6E8A-4147-A177-3AD203B41FA5}">
                      <a16:colId xmlns:a16="http://schemas.microsoft.com/office/drawing/2014/main" val="2427650071"/>
                    </a:ext>
                  </a:extLst>
                </a:gridCol>
                <a:gridCol w="1978627">
                  <a:extLst>
                    <a:ext uri="{9D8B030D-6E8A-4147-A177-3AD203B41FA5}">
                      <a16:colId xmlns:a16="http://schemas.microsoft.com/office/drawing/2014/main" val="2372391710"/>
                    </a:ext>
                  </a:extLst>
                </a:gridCol>
                <a:gridCol w="1978627">
                  <a:extLst>
                    <a:ext uri="{9D8B030D-6E8A-4147-A177-3AD203B41FA5}">
                      <a16:colId xmlns:a16="http://schemas.microsoft.com/office/drawing/2014/main" val="902219978"/>
                    </a:ext>
                  </a:extLst>
                </a:gridCol>
              </a:tblGrid>
              <a:tr h="370840">
                <a:tc>
                  <a:txBody>
                    <a:bodyPr/>
                    <a:lstStyle/>
                    <a:p>
                      <a:pPr algn="ctr"/>
                      <a:r>
                        <a:rPr lang="zh-CN" altLang="en-US" sz="1600" b="1" i="0" dirty="0" smtClean="0">
                          <a:solidFill>
                            <a:schemeClr val="tx1"/>
                          </a:solidFill>
                          <a:latin typeface="Microsoft YaHei" panose="020B0503020204020204" pitchFamily="34" charset="-122"/>
                          <a:ea typeface="Microsoft YaHei" panose="020B0503020204020204" pitchFamily="34" charset="-122"/>
                        </a:rPr>
                        <a:t>方法</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r>
                        <a:rPr lang="en-US" altLang="zh-CN" sz="1600" b="1" i="0" dirty="0" smtClean="0">
                          <a:solidFill>
                            <a:schemeClr val="tx1"/>
                          </a:solidFill>
                          <a:latin typeface="Microsoft YaHei" panose="020B0503020204020204" pitchFamily="34" charset="-122"/>
                          <a:ea typeface="Microsoft YaHei" panose="020B0503020204020204" pitchFamily="34" charset="-122"/>
                        </a:rPr>
                        <a:t>mAP</a:t>
                      </a:r>
                      <a:r>
                        <a:rPr lang="en-US" altLang="zh-CN" sz="1600" b="1" i="0" baseline="30000" dirty="0" smtClean="0">
                          <a:solidFill>
                            <a:schemeClr val="tx1"/>
                          </a:solidFill>
                          <a:latin typeface="Microsoft YaHei" panose="020B0503020204020204" pitchFamily="34" charset="-122"/>
                          <a:ea typeface="Microsoft YaHei" panose="020B0503020204020204" pitchFamily="34" charset="-122"/>
                        </a:rPr>
                        <a:t>50</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r>
                        <a:rPr lang="en-US" altLang="zh-CN" sz="1600" b="1" i="0" dirty="0" smtClean="0">
                          <a:solidFill>
                            <a:schemeClr val="tx1"/>
                          </a:solidFill>
                          <a:latin typeface="Microsoft YaHei" panose="020B0503020204020204" pitchFamily="34" charset="-122"/>
                          <a:ea typeface="Microsoft YaHei" panose="020B0503020204020204" pitchFamily="34" charset="-122"/>
                        </a:rPr>
                        <a:t>%</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i="0" dirty="0" smtClean="0">
                          <a:solidFill>
                            <a:schemeClr val="tx1"/>
                          </a:solidFill>
                          <a:latin typeface="Microsoft YaHei" panose="020B0503020204020204" pitchFamily="34" charset="-122"/>
                          <a:ea typeface="Microsoft YaHei" panose="020B0503020204020204" pitchFamily="34" charset="-122"/>
                        </a:rPr>
                        <a:t>mAP</a:t>
                      </a:r>
                      <a:r>
                        <a:rPr lang="en-US" altLang="zh-CN" sz="1600" b="1" i="0" baseline="30000" dirty="0" smtClean="0">
                          <a:solidFill>
                            <a:schemeClr val="tx1"/>
                          </a:solidFill>
                          <a:latin typeface="Microsoft YaHei" panose="020B0503020204020204" pitchFamily="34" charset="-122"/>
                          <a:ea typeface="Microsoft YaHei" panose="020B0503020204020204" pitchFamily="34" charset="-122"/>
                        </a:rPr>
                        <a:t>60</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r>
                        <a:rPr lang="en-US" altLang="zh-CN" sz="1600" b="1" i="0" dirty="0" smtClean="0">
                          <a:solidFill>
                            <a:schemeClr val="tx1"/>
                          </a:solidFill>
                          <a:latin typeface="Microsoft YaHei" panose="020B0503020204020204" pitchFamily="34" charset="-122"/>
                          <a:ea typeface="Microsoft YaHei" panose="020B0503020204020204" pitchFamily="34" charset="-122"/>
                        </a:rPr>
                        <a:t>%</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i="0" dirty="0" smtClean="0">
                          <a:solidFill>
                            <a:schemeClr val="tx1"/>
                          </a:solidFill>
                          <a:latin typeface="Microsoft YaHei" panose="020B0503020204020204" pitchFamily="34" charset="-122"/>
                          <a:ea typeface="Microsoft YaHei" panose="020B0503020204020204" pitchFamily="34" charset="-122"/>
                        </a:rPr>
                        <a:t>mAP</a:t>
                      </a:r>
                      <a:r>
                        <a:rPr lang="en-US" altLang="zh-CN" sz="1600" b="1" i="0" baseline="30000" dirty="0" smtClean="0">
                          <a:solidFill>
                            <a:schemeClr val="tx1"/>
                          </a:solidFill>
                          <a:latin typeface="Microsoft YaHei" panose="020B0503020204020204" pitchFamily="34" charset="-122"/>
                          <a:ea typeface="Microsoft YaHei" panose="020B0503020204020204" pitchFamily="34" charset="-122"/>
                        </a:rPr>
                        <a:t>70</a:t>
                      </a:r>
                      <a:r>
                        <a:rPr lang="en-US" altLang="zh-CN" sz="1600" b="1" i="0" dirty="0" smtClean="0">
                          <a:solidFill>
                            <a:schemeClr val="tx1"/>
                          </a:solidFill>
                          <a:latin typeface="Microsoft YaHei" panose="020B0503020204020204" pitchFamily="34" charset="-122"/>
                          <a:ea typeface="Microsoft YaHei" panose="020B0503020204020204" pitchFamily="34" charset="-122"/>
                        </a:rPr>
                        <a:t>(%)</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extLst>
                  <a:ext uri="{0D108BD9-81ED-4DB2-BD59-A6C34878D82A}">
                    <a16:rowId xmlns:a16="http://schemas.microsoft.com/office/drawing/2014/main" val="948950403"/>
                  </a:ext>
                </a:extLst>
              </a:tr>
              <a:tr h="370840">
                <a:tc>
                  <a:txBody>
                    <a:bodyPr/>
                    <a:lstStyle/>
                    <a:p>
                      <a:pPr algn="ctr"/>
                      <a:r>
                        <a:rPr lang="en-US" altLang="zh-CN" sz="1600" b="0" i="0" kern="1200" dirty="0" smtClean="0">
                          <a:solidFill>
                            <a:schemeClr val="tx1"/>
                          </a:solidFill>
                          <a:latin typeface="Microsoft YaHei" panose="020B0503020204020204" pitchFamily="34" charset="-122"/>
                          <a:ea typeface="Microsoft YaHei" panose="020B0503020204020204" pitchFamily="34" charset="-122"/>
                          <a:cs typeface="+mn-cs"/>
                        </a:rPr>
                        <a:t>Faster RCNN</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79.26</a:t>
                      </a:r>
                      <a:endParaRPr lang="zh-CN" altLang="en-US" dirty="0">
                        <a:solidFill>
                          <a:schemeClr val="tx1"/>
                        </a:solidFill>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66.77</a:t>
                      </a:r>
                      <a:endParaRPr lang="zh-CN" altLang="en-US" dirty="0">
                        <a:solidFill>
                          <a:schemeClr val="tx1"/>
                        </a:solidFill>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33.42</a:t>
                      </a:r>
                      <a:endParaRPr lang="zh-CN" altLang="en-US" dirty="0">
                        <a:solidFill>
                          <a:schemeClr val="tx1"/>
                        </a:solidFill>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extLst>
                  <a:ext uri="{0D108BD9-81ED-4DB2-BD59-A6C34878D82A}">
                    <a16:rowId xmlns:a16="http://schemas.microsoft.com/office/drawing/2014/main" val="3417819232"/>
                  </a:ext>
                </a:extLst>
              </a:tr>
              <a:tr h="370840">
                <a:tc>
                  <a:txBody>
                    <a:bodyPr/>
                    <a:lstStyle/>
                    <a:p>
                      <a:pPr algn="ctr"/>
                      <a:r>
                        <a:rPr lang="en-US" altLang="zh-CN" sz="1600" b="0" i="0" dirty="0" smtClean="0">
                          <a:solidFill>
                            <a:schemeClr val="tx1"/>
                          </a:solidFill>
                          <a:latin typeface="Microsoft YaHei" panose="020B0503020204020204" pitchFamily="34" charset="-122"/>
                          <a:ea typeface="Microsoft YaHei" panose="020B0503020204020204" pitchFamily="34" charset="-122"/>
                        </a:rPr>
                        <a:t>SSD</a:t>
                      </a:r>
                      <a:endParaRPr lang="zh-CN" altLang="en-US" sz="1600" b="0"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84.33</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71.12</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39.65</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8743428"/>
                  </a:ext>
                </a:extLst>
              </a:tr>
              <a:tr h="370840">
                <a:tc>
                  <a:txBody>
                    <a:bodyPr/>
                    <a:lstStyle/>
                    <a:p>
                      <a:pPr algn="ctr"/>
                      <a:r>
                        <a:rPr lang="en-US" altLang="zh-CN" sz="1600" b="0" i="0" dirty="0" err="1" smtClean="0">
                          <a:solidFill>
                            <a:schemeClr val="tx1"/>
                          </a:solidFill>
                          <a:latin typeface="Microsoft YaHei" panose="020B0503020204020204" pitchFamily="34" charset="-122"/>
                          <a:ea typeface="Microsoft YaHei" panose="020B0503020204020204" pitchFamily="34" charset="-122"/>
                        </a:rPr>
                        <a:t>RetinaNet</a:t>
                      </a:r>
                      <a:endParaRPr lang="zh-CN" altLang="en-US" sz="1600" b="0"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sz="1800" kern="1200" dirty="0" smtClean="0">
                          <a:solidFill>
                            <a:schemeClr val="tx1"/>
                          </a:solidFill>
                          <a:latin typeface="+mn-lt"/>
                          <a:ea typeface="+mn-ea"/>
                          <a:cs typeface="+mn-cs"/>
                        </a:rPr>
                        <a:t>81.52</a:t>
                      </a:r>
                      <a:endParaRPr lang="zh-CN" altLang="en-US" sz="18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72.43</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42.15</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extLst>
                  <a:ext uri="{0D108BD9-81ED-4DB2-BD59-A6C34878D82A}">
                    <a16:rowId xmlns:a16="http://schemas.microsoft.com/office/drawing/2014/main" val="230976531"/>
                  </a:ext>
                </a:extLst>
              </a:tr>
              <a:tr h="370840">
                <a:tc>
                  <a:txBody>
                    <a:bodyPr/>
                    <a:lstStyle/>
                    <a:p>
                      <a:pPr algn="ctr"/>
                      <a:r>
                        <a:rPr lang="en-US" altLang="zh-CN" sz="1600" b="0" i="0" dirty="0" smtClean="0">
                          <a:solidFill>
                            <a:schemeClr val="tx1"/>
                          </a:solidFill>
                          <a:latin typeface="Microsoft YaHei" panose="020B0503020204020204" pitchFamily="34" charset="-122"/>
                          <a:ea typeface="Microsoft YaHei" panose="020B0503020204020204" pitchFamily="34" charset="-122"/>
                        </a:rPr>
                        <a:t>YOLOv3</a:t>
                      </a:r>
                      <a:endParaRPr lang="zh-CN" altLang="en-US" sz="1600" b="0"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79.45</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68.33</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38.49</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882940"/>
                  </a:ext>
                </a:extLst>
              </a:tr>
              <a:tr h="370840">
                <a:tc>
                  <a:txBody>
                    <a:bodyPr/>
                    <a:lstStyle/>
                    <a:p>
                      <a:pPr algn="ctr"/>
                      <a:r>
                        <a:rPr lang="en-US" altLang="zh-CN" sz="1600" b="0" i="0" kern="1200" dirty="0" smtClean="0">
                          <a:solidFill>
                            <a:schemeClr val="tx1"/>
                          </a:solidFill>
                          <a:latin typeface="Microsoft YaHei" panose="020B0503020204020204" pitchFamily="34" charset="-122"/>
                          <a:ea typeface="Microsoft YaHei" panose="020B0503020204020204" pitchFamily="34" charset="-122"/>
                          <a:cs typeface="+mn-cs"/>
                        </a:rPr>
                        <a:t>YOLOv4</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4706"/>
                      </a:srgbClr>
                    </a:solidFill>
                  </a:tcPr>
                </a:tc>
                <a:tc>
                  <a:txBody>
                    <a:bodyPr/>
                    <a:lstStyle/>
                    <a:p>
                      <a:pPr algn="ctr"/>
                      <a:r>
                        <a:rPr lang="en-US" altLang="zh-CN" sz="1800" kern="1200" dirty="0" smtClean="0">
                          <a:solidFill>
                            <a:schemeClr val="tx1"/>
                          </a:solidFill>
                          <a:latin typeface="+mn-lt"/>
                          <a:ea typeface="+mn-ea"/>
                          <a:cs typeface="+mn-cs"/>
                        </a:rPr>
                        <a:t>79.29</a:t>
                      </a:r>
                      <a:endParaRPr lang="zh-CN" altLang="en-US" sz="1800" kern="1200" dirty="0">
                        <a:solidFill>
                          <a:schemeClr val="tx1"/>
                        </a:solidFill>
                        <a:latin typeface="+mn-lt"/>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4706"/>
                      </a:srgbClr>
                    </a:solidFill>
                  </a:tcPr>
                </a:tc>
                <a:tc>
                  <a:txBody>
                    <a:bodyPr/>
                    <a:lstStyle/>
                    <a:p>
                      <a:pPr algn="ctr"/>
                      <a:r>
                        <a:rPr lang="en-US" altLang="zh-CN" dirty="0" smtClean="0">
                          <a:solidFill>
                            <a:schemeClr val="tx1"/>
                          </a:solidFill>
                        </a:rPr>
                        <a:t>69.01</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4706"/>
                      </a:srgbClr>
                    </a:solidFill>
                  </a:tcPr>
                </a:tc>
                <a:tc>
                  <a:txBody>
                    <a:bodyPr/>
                    <a:lstStyle/>
                    <a:p>
                      <a:pPr algn="ctr"/>
                      <a:r>
                        <a:rPr lang="en-US" altLang="zh-CN" dirty="0" smtClean="0">
                          <a:solidFill>
                            <a:schemeClr val="tx1"/>
                          </a:solidFill>
                        </a:rPr>
                        <a:t>38.53</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4706"/>
                      </a:srgbClr>
                    </a:solidFill>
                  </a:tcPr>
                </a:tc>
                <a:extLst>
                  <a:ext uri="{0D108BD9-81ED-4DB2-BD59-A6C34878D82A}">
                    <a16:rowId xmlns:a16="http://schemas.microsoft.com/office/drawing/2014/main" val="1579959572"/>
                  </a:ext>
                </a:extLst>
              </a:tr>
              <a:tr h="370840">
                <a:tc>
                  <a:txBody>
                    <a:bodyPr/>
                    <a:lstStyle/>
                    <a:p>
                      <a:pPr algn="ctr"/>
                      <a:r>
                        <a:rPr lang="en-US" altLang="zh-CN" sz="1600" b="0" i="0" kern="1200" dirty="0" smtClean="0">
                          <a:solidFill>
                            <a:schemeClr val="tx1"/>
                          </a:solidFill>
                          <a:latin typeface="Microsoft YaHei" panose="020B0503020204020204" pitchFamily="34" charset="-122"/>
                          <a:ea typeface="Microsoft YaHei" panose="020B0503020204020204" pitchFamily="34" charset="-122"/>
                          <a:cs typeface="+mn-cs"/>
                        </a:rPr>
                        <a:t>YOLOv5-s</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kern="1200" dirty="0" smtClean="0">
                          <a:solidFill>
                            <a:schemeClr val="tx1"/>
                          </a:solidFill>
                          <a:latin typeface="+mn-lt"/>
                          <a:ea typeface="+mn-ea"/>
                          <a:cs typeface="+mn-cs"/>
                        </a:rPr>
                        <a:t>81.57</a:t>
                      </a:r>
                      <a:endParaRPr lang="zh-CN" altLang="en-US" sz="1800" kern="1200" dirty="0">
                        <a:solidFill>
                          <a:schemeClr val="tx1"/>
                        </a:solidFill>
                        <a:latin typeface="+mn-lt"/>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72.70</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46.25</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402365"/>
                  </a:ext>
                </a:extLst>
              </a:tr>
              <a:tr h="370840">
                <a:tc>
                  <a:txBody>
                    <a:bodyPr/>
                    <a:lstStyle/>
                    <a:p>
                      <a:pPr algn="ctr"/>
                      <a:r>
                        <a:rPr lang="en-US" altLang="zh-CN" sz="1600" b="0" i="0" kern="1200" dirty="0" smtClean="0">
                          <a:solidFill>
                            <a:schemeClr val="tx1"/>
                          </a:solidFill>
                          <a:latin typeface="Microsoft YaHei" panose="020B0503020204020204" pitchFamily="34" charset="-122"/>
                          <a:ea typeface="Microsoft YaHei" panose="020B0503020204020204" pitchFamily="34" charset="-122"/>
                          <a:cs typeface="+mn-cs"/>
                        </a:rPr>
                        <a:t>YOLOX</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tc>
                  <a:txBody>
                    <a:bodyPr/>
                    <a:lstStyle/>
                    <a:p>
                      <a:pPr algn="ctr"/>
                      <a:r>
                        <a:rPr lang="en-US" altLang="zh-CN" sz="1800" kern="1200" dirty="0" smtClean="0">
                          <a:solidFill>
                            <a:schemeClr val="tx1"/>
                          </a:solidFill>
                          <a:latin typeface="+mn-lt"/>
                          <a:ea typeface="+mn-ea"/>
                          <a:cs typeface="+mn-cs"/>
                        </a:rPr>
                        <a:t>86.79</a:t>
                      </a:r>
                      <a:endParaRPr lang="zh-CN" altLang="en-US" sz="1800" kern="1200" dirty="0">
                        <a:solidFill>
                          <a:schemeClr val="tx1"/>
                        </a:solidFill>
                        <a:latin typeface="+mn-lt"/>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tc>
                  <a:txBody>
                    <a:bodyPr/>
                    <a:lstStyle/>
                    <a:p>
                      <a:pPr algn="ctr"/>
                      <a:r>
                        <a:rPr lang="en-US" altLang="zh-CN" dirty="0" smtClean="0">
                          <a:solidFill>
                            <a:schemeClr val="tx1"/>
                          </a:solidFill>
                        </a:rPr>
                        <a:t>80.21</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tc>
                  <a:txBody>
                    <a:bodyPr/>
                    <a:lstStyle/>
                    <a:p>
                      <a:pPr algn="ctr"/>
                      <a:r>
                        <a:rPr lang="en-US" altLang="zh-CN" dirty="0" smtClean="0">
                          <a:solidFill>
                            <a:schemeClr val="tx1"/>
                          </a:solidFill>
                        </a:rPr>
                        <a:t>59.83</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extLst>
                  <a:ext uri="{0D108BD9-81ED-4DB2-BD59-A6C34878D82A}">
                    <a16:rowId xmlns:a16="http://schemas.microsoft.com/office/drawing/2014/main" val="1735329197"/>
                  </a:ext>
                </a:extLst>
              </a:tr>
              <a:tr h="370840">
                <a:tc>
                  <a:txBody>
                    <a:bodyPr/>
                    <a:lstStyle/>
                    <a:p>
                      <a:pPr algn="ctr"/>
                      <a:r>
                        <a:rPr lang="en-US" altLang="zh-CN" sz="1600" b="0" i="0" kern="1200" dirty="0" smtClean="0">
                          <a:solidFill>
                            <a:schemeClr val="tx1"/>
                          </a:solidFill>
                          <a:latin typeface="Microsoft YaHei" panose="020B0503020204020204" pitchFamily="34" charset="-122"/>
                          <a:ea typeface="Microsoft YaHei" panose="020B0503020204020204" pitchFamily="34" charset="-122"/>
                          <a:cs typeface="+mn-cs"/>
                        </a:rPr>
                        <a:t>YOLOv7</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kern="1200" dirty="0" smtClean="0">
                          <a:solidFill>
                            <a:schemeClr val="tx1"/>
                          </a:solidFill>
                          <a:latin typeface="+mn-lt"/>
                          <a:ea typeface="+mn-ea"/>
                          <a:cs typeface="+mn-cs"/>
                        </a:rPr>
                        <a:t>83.56</a:t>
                      </a:r>
                      <a:endParaRPr lang="zh-CN" altLang="en-US" sz="1800" kern="1200" dirty="0">
                        <a:solidFill>
                          <a:schemeClr val="tx1"/>
                        </a:solidFill>
                        <a:latin typeface="+mn-lt"/>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78.44</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55.43</a:t>
                      </a:r>
                      <a:endParaRPr lang="zh-CN" altLang="en-US"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69847"/>
                  </a:ext>
                </a:extLst>
              </a:tr>
              <a:tr h="370840">
                <a:tc>
                  <a:txBody>
                    <a:bodyPr/>
                    <a:lstStyle/>
                    <a:p>
                      <a:pPr algn="ctr"/>
                      <a:r>
                        <a:rPr lang="zh-CN" altLang="en-US" sz="1600" b="0" i="0" kern="1200" dirty="0" smtClean="0">
                          <a:solidFill>
                            <a:schemeClr val="tx1"/>
                          </a:solidFill>
                          <a:latin typeface="Microsoft YaHei" panose="020B0503020204020204" pitchFamily="34" charset="-122"/>
                          <a:ea typeface="Microsoft YaHei" panose="020B0503020204020204" pitchFamily="34" charset="-122"/>
                          <a:cs typeface="+mn-cs"/>
                        </a:rPr>
                        <a:t>提出的模型</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tc>
                  <a:txBody>
                    <a:bodyPr/>
                    <a:lstStyle/>
                    <a:p>
                      <a:pPr algn="ctr"/>
                      <a:r>
                        <a:rPr lang="en-US" altLang="zh-CN" sz="1800" b="1" kern="1200" dirty="0" smtClean="0">
                          <a:solidFill>
                            <a:schemeClr val="tx1"/>
                          </a:solidFill>
                          <a:latin typeface="+mn-lt"/>
                          <a:ea typeface="+mn-ea"/>
                          <a:cs typeface="+mn-cs"/>
                        </a:rPr>
                        <a:t>86.82</a:t>
                      </a:r>
                      <a:endParaRPr lang="zh-CN" altLang="en-US" sz="1800" b="1" kern="1200" dirty="0">
                        <a:solidFill>
                          <a:schemeClr val="tx1"/>
                        </a:solidFill>
                        <a:latin typeface="+mn-lt"/>
                        <a:ea typeface="+mn-ea"/>
                        <a:cs typeface="+mn-cs"/>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tc>
                  <a:txBody>
                    <a:bodyPr/>
                    <a:lstStyle/>
                    <a:p>
                      <a:pPr algn="ctr"/>
                      <a:r>
                        <a:rPr lang="en-US" altLang="zh-CN" b="1" dirty="0" smtClean="0">
                          <a:solidFill>
                            <a:schemeClr val="tx1"/>
                          </a:solidFill>
                        </a:rPr>
                        <a:t>81.51</a:t>
                      </a:r>
                      <a:endParaRPr lang="zh-CN" altLang="en-US" b="1" dirty="0">
                        <a:solidFill>
                          <a:schemeClr val="tx1"/>
                        </a:solidFill>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tc>
                  <a:txBody>
                    <a:bodyPr/>
                    <a:lstStyle/>
                    <a:p>
                      <a:pPr algn="ctr"/>
                      <a:r>
                        <a:rPr lang="en-US" altLang="zh-CN" b="1" dirty="0" smtClean="0">
                          <a:solidFill>
                            <a:schemeClr val="tx1"/>
                          </a:solidFill>
                        </a:rPr>
                        <a:t>60.71</a:t>
                      </a:r>
                      <a:endParaRPr lang="zh-CN" altLang="en-US" b="1" dirty="0">
                        <a:solidFill>
                          <a:schemeClr val="tx1"/>
                        </a:solidFill>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5098"/>
                      </a:srgbClr>
                    </a:solidFill>
                  </a:tcPr>
                </a:tc>
                <a:extLst>
                  <a:ext uri="{0D108BD9-81ED-4DB2-BD59-A6C34878D82A}">
                    <a16:rowId xmlns:a16="http://schemas.microsoft.com/office/drawing/2014/main" val="3526397608"/>
                  </a:ext>
                </a:extLst>
              </a:tr>
            </a:tbl>
          </a:graphicData>
        </a:graphic>
      </p:graphicFrame>
      <p:sp>
        <p:nvSpPr>
          <p:cNvPr id="13" name="文本框 12">
            <a:extLst>
              <a:ext uri="{FF2B5EF4-FFF2-40B4-BE49-F238E27FC236}">
                <a16:creationId xmlns:a16="http://schemas.microsoft.com/office/drawing/2014/main" id="{8179BBAC-2DD1-F646-82A2-53592DB1820A}"/>
              </a:ext>
            </a:extLst>
          </p:cNvPr>
          <p:cNvSpPr txBox="1"/>
          <p:nvPr/>
        </p:nvSpPr>
        <p:spPr>
          <a:xfrm>
            <a:off x="1024247" y="4802528"/>
            <a:ext cx="10143506" cy="1532727"/>
          </a:xfrm>
          <a:prstGeom prst="rect">
            <a:avLst/>
          </a:prstGeom>
          <a:noFill/>
        </p:spPr>
        <p:txBody>
          <a:bodyPr wrap="square" rtlCol="0">
            <a:spAutoFit/>
          </a:bodyPr>
          <a:lstStyle/>
          <a:p>
            <a:pPr lvl="0" algn="just" hangingPunct="0">
              <a:lnSpc>
                <a:spcPct val="130000"/>
              </a:lnSpc>
              <a:defRPr/>
            </a:pPr>
            <a:r>
              <a:rPr kumimoji="0" lang="zh-CN" altLang="en-US" sz="1800" b="0"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为了</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验证学生课堂行为识别的综合性能，本文所提出的方法是基于目标检测的方法，因此，我们将提出的方法与目前几种实时性和准确性都比较优秀的目标检测方法做了对比，包括</a:t>
            </a:r>
            <a:r>
              <a:rPr lang="en-US" altLang="zh-CN"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Faster </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R-CNN</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SSD</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err="1" smtClean="0">
                <a:solidFill>
                  <a:prstClr val="black"/>
                </a:solidFill>
                <a:latin typeface="Arial" panose="020B0604020202020204" pitchFamily="34" charset="0"/>
                <a:ea typeface="Microsoft YaHei" panose="020B0503020204020204" pitchFamily="34" charset="-122"/>
                <a:cs typeface="Arial" panose="020B0604020202020204" pitchFamily="34" charset="0"/>
              </a:rPr>
              <a:t>RetinaNet</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YOLOv3</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YOLOv4</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 </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YOLOv5</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YOLOX</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和</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基线网络</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YOLOv7</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endParaRPr kumimoji="1" lang="zh-CN" altLang="en-US" sz="1800" b="0"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2546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92B1E09-9874-164A-8FC0-202AE3B5E1CA}"/>
              </a:ext>
            </a:extLst>
          </p:cNvPr>
          <p:cNvGrpSpPr/>
          <p:nvPr/>
        </p:nvGrpSpPr>
        <p:grpSpPr>
          <a:xfrm>
            <a:off x="0" y="-1"/>
            <a:ext cx="12192000" cy="6858002"/>
            <a:chOff x="0" y="-1"/>
            <a:chExt cx="12192000" cy="6858002"/>
          </a:xfrm>
        </p:grpSpPr>
        <p:sp>
          <p:nvSpPr>
            <p:cNvPr id="15" name="矩形 14">
              <a:extLst>
                <a:ext uri="{FF2B5EF4-FFF2-40B4-BE49-F238E27FC236}">
                  <a16:creationId xmlns:a16="http://schemas.microsoft.com/office/drawing/2014/main" id="{6C41A5E0-5A83-FF4B-AFF3-B9444CE52B55}"/>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6" name="矩形 15">
              <a:extLst>
                <a:ext uri="{FF2B5EF4-FFF2-40B4-BE49-F238E27FC236}">
                  <a16:creationId xmlns:a16="http://schemas.microsoft.com/office/drawing/2014/main" id="{E3010423-A54B-434F-8F09-33968BD715C0}"/>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矩形 16">
              <a:extLst>
                <a:ext uri="{FF2B5EF4-FFF2-40B4-BE49-F238E27FC236}">
                  <a16:creationId xmlns:a16="http://schemas.microsoft.com/office/drawing/2014/main" id="{15E3894F-B398-2048-B282-BEDF092CE0CD}"/>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18" name="组合 17">
            <a:extLst>
              <a:ext uri="{FF2B5EF4-FFF2-40B4-BE49-F238E27FC236}">
                <a16:creationId xmlns:a16="http://schemas.microsoft.com/office/drawing/2014/main" id="{08AA9BB5-136F-AE4D-909B-6E3B9412E1D3}"/>
              </a:ext>
            </a:extLst>
          </p:cNvPr>
          <p:cNvGrpSpPr/>
          <p:nvPr/>
        </p:nvGrpSpPr>
        <p:grpSpPr>
          <a:xfrm>
            <a:off x="133400" y="140547"/>
            <a:ext cx="11901234" cy="6795389"/>
            <a:chOff x="133400" y="140547"/>
            <a:chExt cx="11901234" cy="6795389"/>
          </a:xfrm>
        </p:grpSpPr>
        <p:pic>
          <p:nvPicPr>
            <p:cNvPr id="19" name="图片 18">
              <a:extLst>
                <a:ext uri="{FF2B5EF4-FFF2-40B4-BE49-F238E27FC236}">
                  <a16:creationId xmlns:a16="http://schemas.microsoft.com/office/drawing/2014/main" id="{40840A95-5DBD-544C-97D8-981D932CF2AC}"/>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20" name="图片 19">
              <a:extLst>
                <a:ext uri="{FF2B5EF4-FFF2-40B4-BE49-F238E27FC236}">
                  <a16:creationId xmlns:a16="http://schemas.microsoft.com/office/drawing/2014/main" id="{ADF1044C-DC6D-4F48-9778-6BEFD4AA618F}"/>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21" name="图片 20" descr="图片包含 游戏机, 画, 钟表&#10;&#10;描述已自动生成">
              <a:extLst>
                <a:ext uri="{FF2B5EF4-FFF2-40B4-BE49-F238E27FC236}">
                  <a16:creationId xmlns:a16="http://schemas.microsoft.com/office/drawing/2014/main" id="{FB655744-F1A4-E249-9DED-D7A94DD4E971}"/>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04</a:t>
            </a:r>
            <a:endParaRPr kumimoji="1" lang="zh-CN" altLang="en-US" sz="24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43396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30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学生</a:t>
            </a:r>
            <a:r>
              <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课堂</a:t>
            </a:r>
            <a:r>
              <a:rPr kumimoji="1" lang="zh-CN" altLang="en-US" sz="2400" b="1" i="0" u="none" strike="noStrike" kern="1200" cap="none" spc="30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行为识别实验</a:t>
            </a:r>
            <a:r>
              <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结果</a:t>
            </a:r>
          </a:p>
        </p:txBody>
      </p:sp>
      <p:graphicFrame>
        <p:nvGraphicFramePr>
          <p:cNvPr id="11" name="表格 10">
            <a:extLst>
              <a:ext uri="{FF2B5EF4-FFF2-40B4-BE49-F238E27FC236}">
                <a16:creationId xmlns:a16="http://schemas.microsoft.com/office/drawing/2014/main" id="{9F43B722-9E4A-4742-A93C-6007EB1C693D}"/>
              </a:ext>
            </a:extLst>
          </p:cNvPr>
          <p:cNvGraphicFramePr>
            <a:graphicFrameLocks noGrp="1"/>
          </p:cNvGraphicFramePr>
          <p:nvPr>
            <p:extLst>
              <p:ext uri="{D42A27DB-BD31-4B8C-83A1-F6EECF244321}">
                <p14:modId xmlns:p14="http://schemas.microsoft.com/office/powerpoint/2010/main" val="2475068973"/>
              </p:ext>
            </p:extLst>
          </p:nvPr>
        </p:nvGraphicFramePr>
        <p:xfrm>
          <a:off x="2138746" y="1834363"/>
          <a:ext cx="7914508" cy="1855867"/>
        </p:xfrm>
        <a:graphic>
          <a:graphicData uri="http://schemas.openxmlformats.org/drawingml/2006/table">
            <a:tbl>
              <a:tblPr firstRow="1" bandRow="1">
                <a:tableStyleId>{5C22544A-7EE6-4342-B048-85BDC9FD1C3A}</a:tableStyleId>
              </a:tblPr>
              <a:tblGrid>
                <a:gridCol w="1978627">
                  <a:extLst>
                    <a:ext uri="{9D8B030D-6E8A-4147-A177-3AD203B41FA5}">
                      <a16:colId xmlns:a16="http://schemas.microsoft.com/office/drawing/2014/main" val="2830978447"/>
                    </a:ext>
                  </a:extLst>
                </a:gridCol>
                <a:gridCol w="2441689">
                  <a:extLst>
                    <a:ext uri="{9D8B030D-6E8A-4147-A177-3AD203B41FA5}">
                      <a16:colId xmlns:a16="http://schemas.microsoft.com/office/drawing/2014/main" val="2427650071"/>
                    </a:ext>
                  </a:extLst>
                </a:gridCol>
                <a:gridCol w="1515565">
                  <a:extLst>
                    <a:ext uri="{9D8B030D-6E8A-4147-A177-3AD203B41FA5}">
                      <a16:colId xmlns:a16="http://schemas.microsoft.com/office/drawing/2014/main" val="2372391710"/>
                    </a:ext>
                  </a:extLst>
                </a:gridCol>
                <a:gridCol w="1978627">
                  <a:extLst>
                    <a:ext uri="{9D8B030D-6E8A-4147-A177-3AD203B41FA5}">
                      <a16:colId xmlns:a16="http://schemas.microsoft.com/office/drawing/2014/main" val="902219978"/>
                    </a:ext>
                  </a:extLst>
                </a:gridCol>
              </a:tblGrid>
              <a:tr h="372507">
                <a:tc>
                  <a:txBody>
                    <a:bodyPr/>
                    <a:lstStyle/>
                    <a:p>
                      <a:pPr algn="ctr"/>
                      <a:r>
                        <a:rPr lang="zh-CN" altLang="en-US" sz="1600" b="1" i="0" dirty="0" smtClean="0">
                          <a:solidFill>
                            <a:schemeClr val="tx1"/>
                          </a:solidFill>
                          <a:latin typeface="Microsoft YaHei" panose="020B0503020204020204" pitchFamily="34" charset="-122"/>
                          <a:ea typeface="Microsoft YaHei" panose="020B0503020204020204" pitchFamily="34" charset="-122"/>
                        </a:rPr>
                        <a:t>方法</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r>
                        <a:rPr lang="en-US" altLang="zh-CN" sz="1600" b="1" i="0" dirty="0" smtClean="0">
                          <a:solidFill>
                            <a:schemeClr val="tx1"/>
                          </a:solidFill>
                          <a:latin typeface="Microsoft YaHei" panose="020B0503020204020204" pitchFamily="34" charset="-122"/>
                          <a:ea typeface="Microsoft YaHei" panose="020B0503020204020204" pitchFamily="34" charset="-122"/>
                        </a:rPr>
                        <a:t>Top-1 Accuracy</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r>
                        <a:rPr lang="en-US" altLang="zh-CN" sz="1600" b="1" i="0" dirty="0" smtClean="0">
                          <a:solidFill>
                            <a:schemeClr val="tx1"/>
                          </a:solidFill>
                          <a:latin typeface="Microsoft YaHei" panose="020B0503020204020204" pitchFamily="34" charset="-122"/>
                          <a:ea typeface="Microsoft YaHei" panose="020B0503020204020204" pitchFamily="34" charset="-122"/>
                        </a:rPr>
                        <a:t>%</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i="0" dirty="0" smtClean="0">
                          <a:solidFill>
                            <a:schemeClr val="tx1"/>
                          </a:solidFill>
                          <a:latin typeface="Microsoft YaHei" panose="020B0503020204020204" pitchFamily="34" charset="-122"/>
                          <a:ea typeface="Microsoft YaHei" panose="020B0503020204020204" pitchFamily="34" charset="-122"/>
                        </a:rPr>
                        <a:t>Pars.(M)</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i="0" dirty="0" smtClean="0">
                          <a:solidFill>
                            <a:schemeClr val="tx1"/>
                          </a:solidFill>
                          <a:latin typeface="Microsoft YaHei" panose="020B0503020204020204" pitchFamily="34" charset="-122"/>
                          <a:ea typeface="Microsoft YaHei" panose="020B0503020204020204" pitchFamily="34" charset="-122"/>
                        </a:rPr>
                        <a:t>FLOPs</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r>
                        <a:rPr lang="en-US" altLang="zh-CN" sz="1600" b="1" i="0" dirty="0" smtClean="0">
                          <a:solidFill>
                            <a:schemeClr val="tx1"/>
                          </a:solidFill>
                          <a:latin typeface="Microsoft YaHei" panose="020B0503020204020204" pitchFamily="34" charset="-122"/>
                          <a:ea typeface="Microsoft YaHei" panose="020B0503020204020204" pitchFamily="34" charset="-122"/>
                        </a:rPr>
                        <a:t>G</a:t>
                      </a:r>
                      <a:r>
                        <a:rPr lang="zh-CN" altLang="en-US" sz="1600" b="1" i="0" dirty="0" smtClean="0">
                          <a:solidFill>
                            <a:schemeClr val="tx1"/>
                          </a:solidFill>
                          <a:latin typeface="Microsoft YaHei" panose="020B0503020204020204" pitchFamily="34" charset="-122"/>
                          <a:ea typeface="Microsoft YaHei" panose="020B0503020204020204" pitchFamily="34" charset="-122"/>
                        </a:rPr>
                        <a:t>）</a:t>
                      </a:r>
                      <a:endParaRPr lang="zh-CN" altLang="en-US" sz="1600" b="1"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extLst>
                  <a:ext uri="{0D108BD9-81ED-4DB2-BD59-A6C34878D82A}">
                    <a16:rowId xmlns:a16="http://schemas.microsoft.com/office/drawing/2014/main" val="948950403"/>
                  </a:ext>
                </a:extLst>
              </a:tr>
              <a:tr h="370840">
                <a:tc>
                  <a:txBody>
                    <a:bodyPr/>
                    <a:lstStyle/>
                    <a:p>
                      <a:pPr algn="ctr"/>
                      <a:r>
                        <a:rPr lang="en-US" altLang="zh-CN" sz="1600" b="0" i="0" kern="1200" dirty="0" err="1" smtClean="0">
                          <a:solidFill>
                            <a:schemeClr val="tx1"/>
                          </a:solidFill>
                          <a:latin typeface="Microsoft YaHei" panose="020B0503020204020204" pitchFamily="34" charset="-122"/>
                          <a:ea typeface="Microsoft YaHei" panose="020B0503020204020204" pitchFamily="34" charset="-122"/>
                          <a:cs typeface="+mn-cs"/>
                        </a:rPr>
                        <a:t>MobileNet</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80.39</a:t>
                      </a:r>
                      <a:endParaRPr lang="zh-CN" altLang="en-US" dirty="0">
                        <a:solidFill>
                          <a:schemeClr val="tx1"/>
                        </a:solidFill>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2.22</a:t>
                      </a:r>
                      <a:endParaRPr lang="zh-CN" altLang="en-US" dirty="0">
                        <a:solidFill>
                          <a:schemeClr val="tx1"/>
                        </a:solidFill>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0.08</a:t>
                      </a:r>
                      <a:endParaRPr lang="zh-CN" altLang="en-US" dirty="0">
                        <a:solidFill>
                          <a:schemeClr val="tx1"/>
                        </a:solidFill>
                      </a:endParaRP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alpha val="5000"/>
                      </a:srgbClr>
                    </a:solidFill>
                  </a:tcPr>
                </a:tc>
                <a:extLst>
                  <a:ext uri="{0D108BD9-81ED-4DB2-BD59-A6C34878D82A}">
                    <a16:rowId xmlns:a16="http://schemas.microsoft.com/office/drawing/2014/main" val="3417819232"/>
                  </a:ext>
                </a:extLst>
              </a:tr>
              <a:tr h="370840">
                <a:tc>
                  <a:txBody>
                    <a:bodyPr/>
                    <a:lstStyle/>
                    <a:p>
                      <a:pPr algn="ctr"/>
                      <a:r>
                        <a:rPr lang="en-US" altLang="zh-CN" sz="1600" b="0" i="0" dirty="0" smtClean="0">
                          <a:solidFill>
                            <a:schemeClr val="tx1"/>
                          </a:solidFill>
                          <a:latin typeface="Microsoft YaHei" panose="020B0503020204020204" pitchFamily="34" charset="-122"/>
                          <a:ea typeface="Microsoft YaHei" panose="020B0503020204020204" pitchFamily="34" charset="-122"/>
                        </a:rPr>
                        <a:t>ResNet50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86.10</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23.51</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smtClean="0">
                          <a:solidFill>
                            <a:schemeClr val="tx1"/>
                          </a:solidFill>
                        </a:rPr>
                        <a:t>1.08</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8743428"/>
                  </a:ext>
                </a:extLst>
              </a:tr>
              <a:tr h="370840">
                <a:tc>
                  <a:txBody>
                    <a:bodyPr/>
                    <a:lstStyle/>
                    <a:p>
                      <a:pPr algn="ctr"/>
                      <a:r>
                        <a:rPr lang="en-US" altLang="zh-CN" sz="1600" b="0" i="0" dirty="0" smtClean="0">
                          <a:solidFill>
                            <a:schemeClr val="tx1"/>
                          </a:solidFill>
                          <a:latin typeface="Microsoft YaHei" panose="020B0503020204020204" pitchFamily="34" charset="-122"/>
                          <a:ea typeface="Microsoft YaHei" panose="020B0503020204020204" pitchFamily="34" charset="-122"/>
                        </a:rPr>
                        <a:t>VGG16</a:t>
                      </a:r>
                      <a:endParaRPr lang="zh-CN" altLang="en-US" sz="1600" b="0" i="0" dirty="0">
                        <a:solidFill>
                          <a:schemeClr val="tx1"/>
                        </a:solidFill>
                        <a:latin typeface="Microsoft YaHei" panose="020B0503020204020204" pitchFamily="34" charset="-122"/>
                        <a:ea typeface="Microsoft YaHei"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sz="1800" kern="1200" dirty="0" smtClean="0">
                          <a:solidFill>
                            <a:schemeClr val="tx1"/>
                          </a:solidFill>
                          <a:latin typeface="+mn-lt"/>
                          <a:ea typeface="+mn-ea"/>
                          <a:cs typeface="+mn-cs"/>
                        </a:rPr>
                        <a:t>84.55</a:t>
                      </a:r>
                      <a:endParaRPr lang="zh-CN" altLang="en-US" sz="180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134.27</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tc>
                  <a:txBody>
                    <a:bodyPr/>
                    <a:lstStyle/>
                    <a:p>
                      <a:pPr algn="ctr"/>
                      <a:r>
                        <a:rPr lang="en-US" altLang="zh-CN" dirty="0" smtClean="0">
                          <a:solidFill>
                            <a:schemeClr val="tx1"/>
                          </a:solidFill>
                        </a:rPr>
                        <a:t>3.95</a:t>
                      </a:r>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5000"/>
                      </a:srgbClr>
                    </a:solidFill>
                  </a:tcPr>
                </a:tc>
                <a:extLst>
                  <a:ext uri="{0D108BD9-81ED-4DB2-BD59-A6C34878D82A}">
                    <a16:rowId xmlns:a16="http://schemas.microsoft.com/office/drawing/2014/main" val="230976531"/>
                  </a:ext>
                </a:extLst>
              </a:tr>
              <a:tr h="370840">
                <a:tc>
                  <a:txBody>
                    <a:bodyPr/>
                    <a:lstStyle/>
                    <a:p>
                      <a:pPr algn="ctr"/>
                      <a:r>
                        <a:rPr lang="en-US" altLang="zh-CN" sz="1600" b="0" i="0" kern="1200" dirty="0" err="1" smtClean="0">
                          <a:solidFill>
                            <a:schemeClr val="tx1"/>
                          </a:solidFill>
                          <a:latin typeface="Microsoft YaHei" panose="020B0503020204020204" pitchFamily="34" charset="-122"/>
                          <a:ea typeface="Microsoft YaHei" panose="020B0503020204020204" pitchFamily="34" charset="-122"/>
                          <a:cs typeface="+mn-cs"/>
                        </a:rPr>
                        <a:t>ViT</a:t>
                      </a:r>
                      <a:endParaRPr lang="zh-CN" altLang="en-US" sz="1600" b="0" i="0" kern="1200" dirty="0">
                        <a:solidFill>
                          <a:schemeClr val="tx1"/>
                        </a:solidFill>
                        <a:latin typeface="Microsoft YaHei" panose="020B0503020204020204" pitchFamily="34" charset="-122"/>
                        <a:ea typeface="Microsoft YaHei" panose="020B0503020204020204" pitchFamily="34" charset="-122"/>
                        <a:cs typeface="+mn-cs"/>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b="1" kern="1200" dirty="0" smtClean="0">
                          <a:solidFill>
                            <a:schemeClr val="tx1"/>
                          </a:solidFill>
                          <a:latin typeface="+mn-lt"/>
                          <a:ea typeface="+mn-ea"/>
                          <a:cs typeface="+mn-cs"/>
                        </a:rPr>
                        <a:t>87.25</a:t>
                      </a:r>
                      <a:endParaRPr lang="zh-CN" altLang="en-US" sz="1800" b="1" kern="1200" dirty="0">
                        <a:solidFill>
                          <a:schemeClr val="tx1"/>
                        </a:solidFill>
                        <a:latin typeface="+mn-lt"/>
                        <a:ea typeface="+mn-ea"/>
                        <a:cs typeface="+mn-cs"/>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1" dirty="0" smtClean="0">
                          <a:solidFill>
                            <a:schemeClr val="tx1"/>
                          </a:solidFill>
                        </a:rPr>
                        <a:t>85.61</a:t>
                      </a:r>
                      <a:endParaRPr lang="zh-CN" altLang="en-US" b="1" dirty="0">
                        <a:solidFill>
                          <a:schemeClr val="tx1"/>
                        </a:solidFill>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1" dirty="0" smtClean="0">
                          <a:solidFill>
                            <a:schemeClr val="tx1"/>
                          </a:solidFill>
                        </a:rPr>
                        <a:t>4.27</a:t>
                      </a:r>
                      <a:endParaRPr lang="zh-CN" altLang="en-US" b="1" dirty="0">
                        <a:solidFill>
                          <a:schemeClr val="tx1"/>
                        </a:solidFill>
                      </a:endParaRPr>
                    </a:p>
                  </a:txBody>
                  <a:tcPr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6397608"/>
                  </a:ext>
                </a:extLst>
              </a:tr>
            </a:tbl>
          </a:graphicData>
        </a:graphic>
      </p:graphicFrame>
      <p:sp>
        <p:nvSpPr>
          <p:cNvPr id="13" name="文本框 12">
            <a:extLst>
              <a:ext uri="{FF2B5EF4-FFF2-40B4-BE49-F238E27FC236}">
                <a16:creationId xmlns:a16="http://schemas.microsoft.com/office/drawing/2014/main" id="{8179BBAC-2DD1-F646-82A2-53592DB1820A}"/>
              </a:ext>
            </a:extLst>
          </p:cNvPr>
          <p:cNvSpPr txBox="1"/>
          <p:nvPr/>
        </p:nvSpPr>
        <p:spPr>
          <a:xfrm>
            <a:off x="1024247" y="4310159"/>
            <a:ext cx="10143506" cy="1172629"/>
          </a:xfrm>
          <a:prstGeom prst="rect">
            <a:avLst/>
          </a:prstGeom>
          <a:noFill/>
        </p:spPr>
        <p:txBody>
          <a:bodyPr wrap="square" rtlCol="0">
            <a:spAutoFit/>
          </a:bodyPr>
          <a:lstStyle/>
          <a:p>
            <a:pPr lvl="0" algn="just" hangingPunct="0">
              <a:lnSpc>
                <a:spcPct val="130000"/>
              </a:lnSpc>
              <a:defRPr/>
            </a:pP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      为了</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验证</a:t>
            </a:r>
            <a:r>
              <a:rPr lang="en-US" altLang="zh-CN" spc="300" dirty="0" err="1">
                <a:solidFill>
                  <a:prstClr val="black"/>
                </a:solidFill>
                <a:latin typeface="Arial" panose="020B0604020202020204" pitchFamily="34" charset="0"/>
                <a:ea typeface="Microsoft YaHei" panose="020B0503020204020204" pitchFamily="34" charset="-122"/>
                <a:cs typeface="Arial" panose="020B0604020202020204" pitchFamily="34" charset="0"/>
              </a:rPr>
              <a:t>ViT</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在课堂行为识别模型的性能，与</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MobileNetv2</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ResNet50</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VGG16</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进行</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对比。对提出的目标检测模型对采集的课堂场景数据检测输出的结果作为课堂行为识别模型的测试数据。我们只选用</a:t>
            </a:r>
            <a:r>
              <a:rPr lang="en-US" altLang="zh-CN"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Top-1 Accuracy</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作为评价指标。</a:t>
            </a:r>
            <a:endParaRPr kumimoji="1" lang="zh-CN" altLang="en-US" sz="1800" b="0"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54022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92B1E09-9874-164A-8FC0-202AE3B5E1CA}"/>
              </a:ext>
            </a:extLst>
          </p:cNvPr>
          <p:cNvGrpSpPr/>
          <p:nvPr/>
        </p:nvGrpSpPr>
        <p:grpSpPr>
          <a:xfrm>
            <a:off x="0" y="-1"/>
            <a:ext cx="12192000" cy="6858002"/>
            <a:chOff x="0" y="-1"/>
            <a:chExt cx="12192000" cy="6858002"/>
          </a:xfrm>
        </p:grpSpPr>
        <p:sp>
          <p:nvSpPr>
            <p:cNvPr id="15" name="矩形 14">
              <a:extLst>
                <a:ext uri="{FF2B5EF4-FFF2-40B4-BE49-F238E27FC236}">
                  <a16:creationId xmlns:a16="http://schemas.microsoft.com/office/drawing/2014/main" id="{6C41A5E0-5A83-FF4B-AFF3-B9444CE52B55}"/>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6" name="矩形 15">
              <a:extLst>
                <a:ext uri="{FF2B5EF4-FFF2-40B4-BE49-F238E27FC236}">
                  <a16:creationId xmlns:a16="http://schemas.microsoft.com/office/drawing/2014/main" id="{E3010423-A54B-434F-8F09-33968BD715C0}"/>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矩形 16">
              <a:extLst>
                <a:ext uri="{FF2B5EF4-FFF2-40B4-BE49-F238E27FC236}">
                  <a16:creationId xmlns:a16="http://schemas.microsoft.com/office/drawing/2014/main" id="{15E3894F-B398-2048-B282-BEDF092CE0CD}"/>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18" name="组合 17">
            <a:extLst>
              <a:ext uri="{FF2B5EF4-FFF2-40B4-BE49-F238E27FC236}">
                <a16:creationId xmlns:a16="http://schemas.microsoft.com/office/drawing/2014/main" id="{08AA9BB5-136F-AE4D-909B-6E3B9412E1D3}"/>
              </a:ext>
            </a:extLst>
          </p:cNvPr>
          <p:cNvGrpSpPr/>
          <p:nvPr/>
        </p:nvGrpSpPr>
        <p:grpSpPr>
          <a:xfrm>
            <a:off x="133400" y="140547"/>
            <a:ext cx="11901234" cy="6795389"/>
            <a:chOff x="133400" y="140547"/>
            <a:chExt cx="11901234" cy="6795389"/>
          </a:xfrm>
        </p:grpSpPr>
        <p:pic>
          <p:nvPicPr>
            <p:cNvPr id="19" name="图片 18">
              <a:extLst>
                <a:ext uri="{FF2B5EF4-FFF2-40B4-BE49-F238E27FC236}">
                  <a16:creationId xmlns:a16="http://schemas.microsoft.com/office/drawing/2014/main" id="{40840A95-5DBD-544C-97D8-981D932CF2AC}"/>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20" name="图片 19">
              <a:extLst>
                <a:ext uri="{FF2B5EF4-FFF2-40B4-BE49-F238E27FC236}">
                  <a16:creationId xmlns:a16="http://schemas.microsoft.com/office/drawing/2014/main" id="{ADF1044C-DC6D-4F48-9778-6BEFD4AA618F}"/>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21" name="图片 20" descr="图片包含 游戏机, 画, 钟表&#10;&#10;描述已自动生成">
              <a:extLst>
                <a:ext uri="{FF2B5EF4-FFF2-40B4-BE49-F238E27FC236}">
                  <a16:creationId xmlns:a16="http://schemas.microsoft.com/office/drawing/2014/main" id="{FB655744-F1A4-E249-9DED-D7A94DD4E971}"/>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04</a:t>
            </a:r>
            <a:endParaRPr kumimoji="1" lang="zh-CN" altLang="en-US" sz="24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46858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30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学生</a:t>
            </a:r>
            <a:r>
              <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课堂</a:t>
            </a:r>
            <a:r>
              <a:rPr kumimoji="1" lang="zh-CN" altLang="en-US" sz="2400" b="1" i="0" u="none" strike="noStrike" kern="1200" cap="none" spc="30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行为评估结果可视化</a:t>
            </a:r>
            <a:endPar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3" name="文本框 12">
            <a:extLst>
              <a:ext uri="{FF2B5EF4-FFF2-40B4-BE49-F238E27FC236}">
                <a16:creationId xmlns:a16="http://schemas.microsoft.com/office/drawing/2014/main" id="{8179BBAC-2DD1-F646-82A2-53592DB1820A}"/>
              </a:ext>
            </a:extLst>
          </p:cNvPr>
          <p:cNvSpPr txBox="1"/>
          <p:nvPr/>
        </p:nvSpPr>
        <p:spPr>
          <a:xfrm>
            <a:off x="1024247" y="4855287"/>
            <a:ext cx="10143506" cy="1172629"/>
          </a:xfrm>
          <a:prstGeom prst="rect">
            <a:avLst/>
          </a:prstGeom>
          <a:noFill/>
        </p:spPr>
        <p:txBody>
          <a:bodyPr wrap="square" rtlCol="0">
            <a:spAutoFit/>
          </a:bodyPr>
          <a:lstStyle/>
          <a:p>
            <a:pPr lvl="0" algn="just" hangingPunct="0">
              <a:lnSpc>
                <a:spcPct val="130000"/>
              </a:lnSpc>
              <a:defRPr/>
            </a:pP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     随机</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选取一段四十分钟学生课堂监控视频测试，将统计分析学生课堂行为识别智慧教学系统的实验结果可视化，学生课堂行为状态分布的饼状图如</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图</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a)</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所示和状态时序图如</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图</a:t>
            </a:r>
            <a:r>
              <a:rPr lang="en-US" altLang="zh-CN"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r>
              <a:rPr lang="en-US" altLang="zh-CN"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b)</a:t>
            </a:r>
            <a:r>
              <a:rPr lang="zh-CN" altLang="en-US" spc="300" dirty="0">
                <a:solidFill>
                  <a:prstClr val="black"/>
                </a:solidFill>
                <a:latin typeface="Arial" panose="020B0604020202020204" pitchFamily="34" charset="0"/>
                <a:ea typeface="Microsoft YaHei" panose="020B0503020204020204" pitchFamily="34" charset="-122"/>
                <a:cs typeface="Arial" panose="020B0604020202020204" pitchFamily="34" charset="0"/>
              </a:rPr>
              <a:t>所示</a:t>
            </a:r>
            <a:r>
              <a:rPr lang="zh-CN" altLang="en-US" spc="300"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a:t>
            </a:r>
            <a:endParaRPr kumimoji="1" lang="zh-CN" altLang="en-US" sz="1800" b="0" i="0" u="none" strike="noStrike" kern="1200" cap="none" spc="30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13041" y="1354016"/>
            <a:ext cx="7365919" cy="3121270"/>
          </a:xfrm>
          <a:prstGeom prst="rect">
            <a:avLst/>
          </a:prstGeom>
        </p:spPr>
      </p:pic>
    </p:spTree>
    <p:extLst>
      <p:ext uri="{BB962C8B-B14F-4D97-AF65-F5344CB8AC3E}">
        <p14:creationId xmlns:p14="http://schemas.microsoft.com/office/powerpoint/2010/main" val="2177580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7EB61922-CE2B-DA46-B8DA-B0833C489794}"/>
              </a:ext>
            </a:extLst>
          </p:cNvPr>
          <p:cNvGrpSpPr/>
          <p:nvPr/>
        </p:nvGrpSpPr>
        <p:grpSpPr>
          <a:xfrm>
            <a:off x="0" y="-1"/>
            <a:ext cx="12192000" cy="6858002"/>
            <a:chOff x="0" y="-1"/>
            <a:chExt cx="12192000" cy="6858002"/>
          </a:xfrm>
        </p:grpSpPr>
        <p:sp>
          <p:nvSpPr>
            <p:cNvPr id="54" name="矩形 53">
              <a:extLst>
                <a:ext uri="{FF2B5EF4-FFF2-40B4-BE49-F238E27FC236}">
                  <a16:creationId xmlns:a16="http://schemas.microsoft.com/office/drawing/2014/main" id="{B19903F8-8969-0048-A28B-DD26EC96A044}"/>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2C5C3C37-3D57-214D-89BC-3F09E7C58386}"/>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606B64F9-6C24-7B4D-8AFB-8083BA88CC80}"/>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57" name="组合 56">
            <a:extLst>
              <a:ext uri="{FF2B5EF4-FFF2-40B4-BE49-F238E27FC236}">
                <a16:creationId xmlns:a16="http://schemas.microsoft.com/office/drawing/2014/main" id="{66A3B145-A090-7549-BDD6-ED975A8998FF}"/>
              </a:ext>
            </a:extLst>
          </p:cNvPr>
          <p:cNvGrpSpPr/>
          <p:nvPr/>
        </p:nvGrpSpPr>
        <p:grpSpPr>
          <a:xfrm>
            <a:off x="133400" y="140547"/>
            <a:ext cx="11901234" cy="6795389"/>
            <a:chOff x="133400" y="140547"/>
            <a:chExt cx="11901234" cy="6795389"/>
          </a:xfrm>
        </p:grpSpPr>
        <p:pic>
          <p:nvPicPr>
            <p:cNvPr id="58" name="图片 57">
              <a:extLst>
                <a:ext uri="{FF2B5EF4-FFF2-40B4-BE49-F238E27FC236}">
                  <a16:creationId xmlns:a16="http://schemas.microsoft.com/office/drawing/2014/main" id="{43016732-3000-3449-9FBA-629E1642AB06}"/>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59" name="图片 58">
              <a:extLst>
                <a:ext uri="{FF2B5EF4-FFF2-40B4-BE49-F238E27FC236}">
                  <a16:creationId xmlns:a16="http://schemas.microsoft.com/office/drawing/2014/main" id="{2431604E-C267-4546-A3D6-34959AF048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60" name="图片 59" descr="图片包含 游戏机, 画, 钟表&#10;&#10;描述已自动生成">
              <a:extLst>
                <a:ext uri="{FF2B5EF4-FFF2-40B4-BE49-F238E27FC236}">
                  <a16:creationId xmlns:a16="http://schemas.microsoft.com/office/drawing/2014/main" id="{A6B6B5CD-399B-914A-ADB7-A3DD49FF0520}"/>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05</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877163" cy="461665"/>
          </a:xfrm>
          <a:prstGeom prst="rect">
            <a:avLst/>
          </a:prstGeom>
          <a:noFill/>
        </p:spPr>
        <p:txBody>
          <a:bodyPr wrap="none" rtlCol="0">
            <a:spAutoFit/>
          </a:bodyPr>
          <a:lstStyle/>
          <a:p>
            <a:pPr algn="l"/>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结论</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grpSp>
        <p:nvGrpSpPr>
          <p:cNvPr id="31" name="组合 30">
            <a:extLst>
              <a:ext uri="{FF2B5EF4-FFF2-40B4-BE49-F238E27FC236}">
                <a16:creationId xmlns:a16="http://schemas.microsoft.com/office/drawing/2014/main" id="{05790FB2-A1CA-9647-8D9B-ADF3E6ADC7E4}"/>
              </a:ext>
            </a:extLst>
          </p:cNvPr>
          <p:cNvGrpSpPr/>
          <p:nvPr/>
        </p:nvGrpSpPr>
        <p:grpSpPr>
          <a:xfrm>
            <a:off x="3406324" y="1226263"/>
            <a:ext cx="5751713" cy="1305591"/>
            <a:chOff x="4384135" y="1654267"/>
            <a:chExt cx="5751713" cy="1305591"/>
          </a:xfrm>
        </p:grpSpPr>
        <p:sp>
          <p:nvSpPr>
            <p:cNvPr id="24" name="圆角矩形 23">
              <a:extLst>
                <a:ext uri="{FF2B5EF4-FFF2-40B4-BE49-F238E27FC236}">
                  <a16:creationId xmlns:a16="http://schemas.microsoft.com/office/drawing/2014/main" id="{0F7970AC-EBCA-3345-A486-B6536E30F226}"/>
                </a:ext>
              </a:extLst>
            </p:cNvPr>
            <p:cNvSpPr/>
            <p:nvPr/>
          </p:nvSpPr>
          <p:spPr>
            <a:xfrm>
              <a:off x="4492086" y="1710461"/>
              <a:ext cx="716030" cy="312492"/>
            </a:xfrm>
            <a:prstGeom prst="roundRect">
              <a:avLst/>
            </a:prstGeom>
            <a:gradFill>
              <a:gsLst>
                <a:gs pos="0">
                  <a:srgbClr val="C00000"/>
                </a:gs>
                <a:gs pos="100000">
                  <a:srgbClr val="C00000">
                    <a:lumMod val="92000"/>
                    <a:lumOff val="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5457F1EC-7F7E-5742-B707-0F845F966059}"/>
                </a:ext>
              </a:extLst>
            </p:cNvPr>
            <p:cNvSpPr txBox="1"/>
            <p:nvPr/>
          </p:nvSpPr>
          <p:spPr>
            <a:xfrm>
              <a:off x="4501612" y="1654267"/>
              <a:ext cx="716029" cy="381386"/>
            </a:xfrm>
            <a:prstGeom prst="rect">
              <a:avLst/>
            </a:prstGeom>
            <a:noFill/>
          </p:spPr>
          <p:txBody>
            <a:bodyPr wrap="square" rtlCol="0">
              <a:spAutoFit/>
            </a:bodyPr>
            <a:lstStyle/>
            <a:p>
              <a:pPr algn="ctr">
                <a:lnSpc>
                  <a:spcPct val="130000"/>
                </a:lnSpc>
              </a:pPr>
              <a:r>
                <a:rPr kumimoji="1" lang="zh-CN" altLang="en-US" sz="1600" b="1" spc="3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一</a:t>
              </a:r>
              <a:endParaRPr kumimoji="1" lang="zh-CN" altLang="en-US" sz="1600" b="1" spc="3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F3DB296A-4955-714C-B7FA-9FB3226C95F7}"/>
                </a:ext>
              </a:extLst>
            </p:cNvPr>
            <p:cNvSpPr txBox="1"/>
            <p:nvPr/>
          </p:nvSpPr>
          <p:spPr>
            <a:xfrm>
              <a:off x="4384135" y="2027295"/>
              <a:ext cx="5751713" cy="932563"/>
            </a:xfrm>
            <a:prstGeom prst="rect">
              <a:avLst/>
            </a:prstGeom>
            <a:noFill/>
          </p:spPr>
          <p:txBody>
            <a:bodyPr wrap="square" rtlCol="0">
              <a:spAutoFit/>
            </a:bodyPr>
            <a:lstStyle/>
            <a:p>
              <a:pPr algn="just">
                <a:lnSpc>
                  <a:spcPct val="130000"/>
                </a:lnSpc>
              </a:pPr>
              <a:r>
                <a:rPr lang="zh-CN" altLang="en-US" sz="1400" spc="300" dirty="0" smtClean="0">
                  <a:latin typeface="Arial" panose="020B0604020202020204" pitchFamily="34" charset="0"/>
                  <a:ea typeface="Microsoft YaHei" panose="020B0503020204020204" pitchFamily="34" charset="-122"/>
                  <a:cs typeface="Arial" panose="020B0604020202020204" pitchFamily="34" charset="0"/>
                </a:rPr>
                <a:t>本文</a:t>
              </a:r>
              <a:r>
                <a:rPr lang="zh-CN" altLang="en-US" sz="1400" spc="300" dirty="0">
                  <a:latin typeface="Arial" panose="020B0604020202020204" pitchFamily="34" charset="0"/>
                  <a:ea typeface="Microsoft YaHei" panose="020B0503020204020204" pitchFamily="34" charset="-122"/>
                  <a:cs typeface="Arial" panose="020B0604020202020204" pitchFamily="34" charset="0"/>
                </a:rPr>
                <a:t>针对课堂教学场景中学生课堂行为识别，结合目标检测和</a:t>
              </a:r>
              <a:r>
                <a:rPr lang="en-US" altLang="zh-CN" sz="1400" spc="300" dirty="0" err="1">
                  <a:latin typeface="Arial" panose="020B0604020202020204" pitchFamily="34" charset="0"/>
                  <a:ea typeface="Microsoft YaHei" panose="020B0503020204020204" pitchFamily="34" charset="-122"/>
                  <a:cs typeface="Arial" panose="020B0604020202020204" pitchFamily="34" charset="0"/>
                </a:rPr>
                <a:t>ViT</a:t>
              </a:r>
              <a:r>
                <a:rPr lang="zh-CN" altLang="en-US" sz="1400" spc="300" dirty="0">
                  <a:latin typeface="Arial" panose="020B0604020202020204" pitchFamily="34" charset="0"/>
                  <a:ea typeface="Microsoft YaHei" panose="020B0503020204020204" pitchFamily="34" charset="-122"/>
                  <a:cs typeface="Arial" panose="020B0604020202020204" pitchFamily="34" charset="0"/>
                </a:rPr>
                <a:t>图像分类将多目标行为识别转变为单目标学生行为识别来</a:t>
              </a:r>
              <a:r>
                <a:rPr lang="zh-CN" altLang="en-US" sz="1400" spc="300" dirty="0" smtClean="0">
                  <a:latin typeface="Arial" panose="020B0604020202020204" pitchFamily="34" charset="0"/>
                  <a:ea typeface="Microsoft YaHei" panose="020B0503020204020204" pitchFamily="34" charset="-122"/>
                  <a:cs typeface="Arial" panose="020B0604020202020204" pitchFamily="34" charset="0"/>
                </a:rPr>
                <a:t>实现。</a:t>
              </a:r>
              <a:endParaRPr kumimoji="1" lang="zh-CN" altLang="en-US" sz="1400" spc="300" dirty="0">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37" name="组合 36">
            <a:extLst>
              <a:ext uri="{FF2B5EF4-FFF2-40B4-BE49-F238E27FC236}">
                <a16:creationId xmlns:a16="http://schemas.microsoft.com/office/drawing/2014/main" id="{49A43999-429C-8540-AD15-8C961EDFF41B}"/>
              </a:ext>
            </a:extLst>
          </p:cNvPr>
          <p:cNvGrpSpPr/>
          <p:nvPr/>
        </p:nvGrpSpPr>
        <p:grpSpPr>
          <a:xfrm>
            <a:off x="3406324" y="2617748"/>
            <a:ext cx="5751713" cy="1305591"/>
            <a:chOff x="4384135" y="1654267"/>
            <a:chExt cx="5751713" cy="1305591"/>
          </a:xfrm>
        </p:grpSpPr>
        <p:sp>
          <p:nvSpPr>
            <p:cNvPr id="38" name="圆角矩形 37">
              <a:extLst>
                <a:ext uri="{FF2B5EF4-FFF2-40B4-BE49-F238E27FC236}">
                  <a16:creationId xmlns:a16="http://schemas.microsoft.com/office/drawing/2014/main" id="{50047A4E-4202-BD48-9F25-9BF2AE3CEC3A}"/>
                </a:ext>
              </a:extLst>
            </p:cNvPr>
            <p:cNvSpPr/>
            <p:nvPr/>
          </p:nvSpPr>
          <p:spPr>
            <a:xfrm>
              <a:off x="4492086" y="1710461"/>
              <a:ext cx="716030" cy="312492"/>
            </a:xfrm>
            <a:prstGeom prst="roundRect">
              <a:avLst/>
            </a:prstGeom>
            <a:gradFill>
              <a:gsLst>
                <a:gs pos="0">
                  <a:srgbClr val="C00000"/>
                </a:gs>
                <a:gs pos="100000">
                  <a:srgbClr val="C00000">
                    <a:lumMod val="92000"/>
                    <a:lumOff val="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2CB76560-CCA1-974C-A489-D95986C78BDC}"/>
                </a:ext>
              </a:extLst>
            </p:cNvPr>
            <p:cNvSpPr txBox="1"/>
            <p:nvPr/>
          </p:nvSpPr>
          <p:spPr>
            <a:xfrm>
              <a:off x="4501612" y="1654267"/>
              <a:ext cx="716029" cy="381386"/>
            </a:xfrm>
            <a:prstGeom prst="rect">
              <a:avLst/>
            </a:prstGeom>
            <a:noFill/>
          </p:spPr>
          <p:txBody>
            <a:bodyPr wrap="square" rtlCol="0">
              <a:spAutoFit/>
            </a:bodyPr>
            <a:lstStyle/>
            <a:p>
              <a:pPr algn="ctr">
                <a:lnSpc>
                  <a:spcPct val="130000"/>
                </a:lnSpc>
              </a:pPr>
              <a:r>
                <a:rPr kumimoji="1" lang="zh-CN" altLang="en-US" sz="1600" b="1" spc="300" dirty="0">
                  <a:solidFill>
                    <a:schemeClr val="bg1"/>
                  </a:solidFill>
                  <a:latin typeface="Arial" panose="020B0604020202020204" pitchFamily="34" charset="0"/>
                  <a:ea typeface="Microsoft YaHei" panose="020B0503020204020204" pitchFamily="34" charset="-122"/>
                  <a:cs typeface="Arial" panose="020B0604020202020204" pitchFamily="34" charset="0"/>
                </a:rPr>
                <a:t>二</a:t>
              </a:r>
            </a:p>
          </p:txBody>
        </p:sp>
        <p:sp>
          <p:nvSpPr>
            <p:cNvPr id="48" name="文本框 47">
              <a:extLst>
                <a:ext uri="{FF2B5EF4-FFF2-40B4-BE49-F238E27FC236}">
                  <a16:creationId xmlns:a16="http://schemas.microsoft.com/office/drawing/2014/main" id="{7A4F19BF-FE6C-C24B-97BE-7C465B72DAF8}"/>
                </a:ext>
              </a:extLst>
            </p:cNvPr>
            <p:cNvSpPr txBox="1"/>
            <p:nvPr/>
          </p:nvSpPr>
          <p:spPr>
            <a:xfrm>
              <a:off x="4384135" y="2027295"/>
              <a:ext cx="5751713" cy="932563"/>
            </a:xfrm>
            <a:prstGeom prst="rect">
              <a:avLst/>
            </a:prstGeom>
            <a:noFill/>
          </p:spPr>
          <p:txBody>
            <a:bodyPr wrap="square" rtlCol="0">
              <a:spAutoFit/>
            </a:bodyPr>
            <a:lstStyle/>
            <a:p>
              <a:pPr algn="just">
                <a:lnSpc>
                  <a:spcPct val="130000"/>
                </a:lnSpc>
              </a:pPr>
              <a:r>
                <a:rPr lang="zh-CN" altLang="en-US" sz="1400" spc="300" dirty="0" smtClean="0">
                  <a:latin typeface="Arial" panose="020B0604020202020204" pitchFamily="34" charset="0"/>
                  <a:ea typeface="Microsoft YaHei" panose="020B0503020204020204" pitchFamily="34" charset="-122"/>
                  <a:cs typeface="Arial" panose="020B0604020202020204" pitchFamily="34" charset="0"/>
                </a:rPr>
                <a:t>目标定位和目标分类分</a:t>
              </a:r>
              <a:r>
                <a:rPr lang="zh-CN" altLang="en-US" sz="1400" spc="300" dirty="0">
                  <a:latin typeface="Arial" panose="020B0604020202020204" pitchFamily="34" charset="0"/>
                  <a:ea typeface="Microsoft YaHei" panose="020B0503020204020204" pitchFamily="34" charset="-122"/>
                  <a:cs typeface="Arial" panose="020B0604020202020204" pitchFamily="34" charset="0"/>
                </a:rPr>
                <a:t>独立</a:t>
              </a:r>
              <a:r>
                <a:rPr lang="zh-CN" altLang="en-US" sz="1400" spc="300" dirty="0" smtClean="0">
                  <a:latin typeface="Arial" panose="020B0604020202020204" pitchFamily="34" charset="0"/>
                  <a:ea typeface="Microsoft YaHei" panose="020B0503020204020204" pitchFamily="34" charset="-122"/>
                  <a:cs typeface="Arial" panose="020B0604020202020204" pitchFamily="34" charset="0"/>
                </a:rPr>
                <a:t>实现，对于类别相似度高的细粒度分类任务提取细粒度特征就不会受目标定位的限制，就会充分提取特征，得到较好的分类结果。</a:t>
              </a:r>
              <a:endParaRPr kumimoji="1" lang="zh-CN" altLang="en-US" sz="1400" spc="300" dirty="0">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49" name="组合 48">
            <a:extLst>
              <a:ext uri="{FF2B5EF4-FFF2-40B4-BE49-F238E27FC236}">
                <a16:creationId xmlns:a16="http://schemas.microsoft.com/office/drawing/2014/main" id="{CD8550B5-E451-3D44-86B2-25986F6F57A6}"/>
              </a:ext>
            </a:extLst>
          </p:cNvPr>
          <p:cNvGrpSpPr/>
          <p:nvPr/>
        </p:nvGrpSpPr>
        <p:grpSpPr>
          <a:xfrm>
            <a:off x="3406324" y="4061987"/>
            <a:ext cx="5751713" cy="1585668"/>
            <a:chOff x="4384135" y="1654267"/>
            <a:chExt cx="5751713" cy="1585668"/>
          </a:xfrm>
        </p:grpSpPr>
        <p:sp>
          <p:nvSpPr>
            <p:cNvPr id="50" name="圆角矩形 49">
              <a:extLst>
                <a:ext uri="{FF2B5EF4-FFF2-40B4-BE49-F238E27FC236}">
                  <a16:creationId xmlns:a16="http://schemas.microsoft.com/office/drawing/2014/main" id="{4541327E-02E9-AC4F-A213-457E22106B96}"/>
                </a:ext>
              </a:extLst>
            </p:cNvPr>
            <p:cNvSpPr/>
            <p:nvPr/>
          </p:nvSpPr>
          <p:spPr>
            <a:xfrm>
              <a:off x="4492086" y="1710461"/>
              <a:ext cx="716030" cy="312492"/>
            </a:xfrm>
            <a:prstGeom prst="roundRect">
              <a:avLst/>
            </a:prstGeom>
            <a:gradFill>
              <a:gsLst>
                <a:gs pos="0">
                  <a:srgbClr val="C00000"/>
                </a:gs>
                <a:gs pos="100000">
                  <a:srgbClr val="C00000">
                    <a:lumMod val="92000"/>
                    <a:lumOff val="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7C96A8D9-8644-5343-9124-20C49F96C25D}"/>
                </a:ext>
              </a:extLst>
            </p:cNvPr>
            <p:cNvSpPr txBox="1"/>
            <p:nvPr/>
          </p:nvSpPr>
          <p:spPr>
            <a:xfrm>
              <a:off x="4501612" y="1654267"/>
              <a:ext cx="716029" cy="381386"/>
            </a:xfrm>
            <a:prstGeom prst="rect">
              <a:avLst/>
            </a:prstGeom>
            <a:noFill/>
          </p:spPr>
          <p:txBody>
            <a:bodyPr wrap="square" rtlCol="0">
              <a:spAutoFit/>
            </a:bodyPr>
            <a:lstStyle/>
            <a:p>
              <a:pPr algn="ctr">
                <a:lnSpc>
                  <a:spcPct val="130000"/>
                </a:lnSpc>
              </a:pPr>
              <a:r>
                <a:rPr kumimoji="1" lang="zh-CN" altLang="en-US" sz="1600" b="1" spc="300" dirty="0">
                  <a:solidFill>
                    <a:schemeClr val="bg1"/>
                  </a:solidFill>
                  <a:latin typeface="Arial" panose="020B0604020202020204" pitchFamily="34" charset="0"/>
                  <a:ea typeface="Microsoft YaHei" panose="020B0503020204020204" pitchFamily="34" charset="-122"/>
                  <a:cs typeface="Arial" panose="020B0604020202020204" pitchFamily="34" charset="0"/>
                </a:rPr>
                <a:t>三</a:t>
              </a:r>
            </a:p>
          </p:txBody>
        </p:sp>
        <p:sp>
          <p:nvSpPr>
            <p:cNvPr id="52" name="文本框 51">
              <a:extLst>
                <a:ext uri="{FF2B5EF4-FFF2-40B4-BE49-F238E27FC236}">
                  <a16:creationId xmlns:a16="http://schemas.microsoft.com/office/drawing/2014/main" id="{E0A77989-8C3E-B54F-9107-30BACA640DF8}"/>
                </a:ext>
              </a:extLst>
            </p:cNvPr>
            <p:cNvSpPr txBox="1"/>
            <p:nvPr/>
          </p:nvSpPr>
          <p:spPr>
            <a:xfrm>
              <a:off x="4384135" y="2027295"/>
              <a:ext cx="5751713" cy="1212640"/>
            </a:xfrm>
            <a:prstGeom prst="rect">
              <a:avLst/>
            </a:prstGeom>
            <a:noFill/>
          </p:spPr>
          <p:txBody>
            <a:bodyPr wrap="square" rtlCol="0">
              <a:spAutoFit/>
            </a:bodyPr>
            <a:lstStyle/>
            <a:p>
              <a:pPr algn="just">
                <a:lnSpc>
                  <a:spcPct val="130000"/>
                </a:lnSpc>
              </a:pPr>
              <a:r>
                <a:rPr lang="zh-CN" altLang="en-US" sz="1400" spc="300" dirty="0" smtClean="0">
                  <a:latin typeface="Arial" panose="020B0604020202020204" pitchFamily="34" charset="0"/>
                  <a:ea typeface="Microsoft YaHei" panose="020B0503020204020204" pitchFamily="34" charset="-122"/>
                  <a:cs typeface="Arial" panose="020B0604020202020204" pitchFamily="34" charset="0"/>
                </a:rPr>
                <a:t>两阶段会使推理速度比较慢，但是学生课堂学习行为变化幅度小，对于时间性不是很强，瞬时状态可以代表阶段性的行为，我们以跨帧检测来保证实时性。但在后期的研究中，也要尽可能的保持速度和准确性。</a:t>
              </a:r>
              <a:endParaRPr lang="en-US" altLang="zh-CN" sz="1400" spc="300" dirty="0" smtClean="0">
                <a:latin typeface="Arial" panose="020B0604020202020204" pitchFamily="34" charset="0"/>
                <a:ea typeface="Microsoft YaHei"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63013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675363A-0911-7349-A790-22877BA5C207}"/>
              </a:ext>
            </a:extLst>
          </p:cNvPr>
          <p:cNvSpPr/>
          <p:nvPr/>
        </p:nvSpPr>
        <p:spPr>
          <a:xfrm>
            <a:off x="346287" y="375495"/>
            <a:ext cx="11462658" cy="6077693"/>
          </a:xfrm>
          <a:prstGeom prst="rect">
            <a:avLst/>
          </a:prstGeom>
          <a:gradFill>
            <a:gsLst>
              <a:gs pos="0">
                <a:schemeClr val="bg1">
                  <a:alpha val="7000"/>
                </a:schemeClr>
              </a:gs>
              <a:gs pos="38000">
                <a:schemeClr val="bg1">
                  <a:alpha val="0"/>
                </a:schemeClr>
              </a:gs>
              <a:gs pos="62000">
                <a:schemeClr val="bg1">
                  <a:alpha val="0"/>
                </a:schemeClr>
              </a:gs>
              <a:gs pos="100000">
                <a:schemeClr val="bg1">
                  <a:alpha val="7000"/>
                </a:schemeClr>
              </a:gs>
            </a:gsLst>
            <a:lin ang="0" scaled="0"/>
          </a:gradFill>
          <a:ln w="19050">
            <a:gradFill>
              <a:gsLst>
                <a:gs pos="0">
                  <a:schemeClr val="bg1"/>
                </a:gs>
                <a:gs pos="38000">
                  <a:schemeClr val="bg1">
                    <a:alpha val="0"/>
                  </a:schemeClr>
                </a:gs>
                <a:gs pos="62000">
                  <a:schemeClr val="bg1">
                    <a:alpha val="0"/>
                  </a:schemeClr>
                </a:gs>
                <a:gs pos="100000">
                  <a:schemeClr val="bg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pic>
        <p:nvPicPr>
          <p:cNvPr id="9" name="图片 8" descr="图片包含 游戏机, 画, 钟表&#10;&#10;描述已自动生成">
            <a:extLst>
              <a:ext uri="{FF2B5EF4-FFF2-40B4-BE49-F238E27FC236}">
                <a16:creationId xmlns:a16="http://schemas.microsoft.com/office/drawing/2014/main" id="{A1AD7DCB-39D2-A84B-9C99-0071993CE64C}"/>
              </a:ext>
            </a:extLst>
          </p:cNvPr>
          <p:cNvPicPr>
            <a:picLocks noChangeAspect="1"/>
          </p:cNvPicPr>
          <p:nvPr/>
        </p:nvPicPr>
        <p:blipFill>
          <a:blip r:embed="rId3">
            <a:alphaModFix/>
          </a:blip>
          <a:stretch>
            <a:fillRect/>
          </a:stretch>
        </p:blipFill>
        <p:spPr>
          <a:xfrm>
            <a:off x="4586145" y="122295"/>
            <a:ext cx="3019710" cy="616930"/>
          </a:xfrm>
          <a:prstGeom prst="rect">
            <a:avLst/>
          </a:prstGeom>
        </p:spPr>
      </p:pic>
      <p:pic>
        <p:nvPicPr>
          <p:cNvPr id="8" name="图片 7">
            <a:extLst>
              <a:ext uri="{FF2B5EF4-FFF2-40B4-BE49-F238E27FC236}">
                <a16:creationId xmlns:a16="http://schemas.microsoft.com/office/drawing/2014/main" id="{8394D919-8A2D-A84C-BAF8-4EC45AF87A4C}"/>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5052435" y="6220399"/>
            <a:ext cx="2050361" cy="406902"/>
          </a:xfrm>
          <a:prstGeom prst="rect">
            <a:avLst/>
          </a:prstGeom>
        </p:spPr>
      </p:pic>
      <p:pic>
        <p:nvPicPr>
          <p:cNvPr id="10" name="图片 9" descr="图片包含 游戏机, 画&#10;&#10;描述已自动生成">
            <a:extLst>
              <a:ext uri="{FF2B5EF4-FFF2-40B4-BE49-F238E27FC236}">
                <a16:creationId xmlns:a16="http://schemas.microsoft.com/office/drawing/2014/main" id="{BC032A8A-9A5B-E04A-8688-CFB6EABBDEED}"/>
              </a:ext>
            </a:extLst>
          </p:cNvPr>
          <p:cNvPicPr>
            <a:picLocks noChangeAspect="1"/>
          </p:cNvPicPr>
          <p:nvPr/>
        </p:nvPicPr>
        <p:blipFill>
          <a:blip r:embed="rId5">
            <a:alphaModFix amt="50000"/>
          </a:blip>
          <a:stretch>
            <a:fillRect/>
          </a:stretch>
        </p:blipFill>
        <p:spPr>
          <a:xfrm>
            <a:off x="1133960" y="690867"/>
            <a:ext cx="9887309" cy="3229854"/>
          </a:xfrm>
          <a:prstGeom prst="rect">
            <a:avLst/>
          </a:prstGeom>
        </p:spPr>
      </p:pic>
      <p:cxnSp>
        <p:nvCxnSpPr>
          <p:cNvPr id="6" name="直线连接符 5">
            <a:extLst>
              <a:ext uri="{FF2B5EF4-FFF2-40B4-BE49-F238E27FC236}">
                <a16:creationId xmlns:a16="http://schemas.microsoft.com/office/drawing/2014/main" id="{62D31072-9148-A448-94A2-250D1731788C}"/>
              </a:ext>
            </a:extLst>
          </p:cNvPr>
          <p:cNvCxnSpPr/>
          <p:nvPr/>
        </p:nvCxnSpPr>
        <p:spPr>
          <a:xfrm>
            <a:off x="2854036" y="3541855"/>
            <a:ext cx="6483928" cy="0"/>
          </a:xfrm>
          <a:prstGeom prst="line">
            <a:avLst/>
          </a:prstGeom>
          <a:ln w="19050">
            <a:gradFill>
              <a:gsLst>
                <a:gs pos="50000">
                  <a:schemeClr val="bg1"/>
                </a:gs>
                <a:gs pos="0">
                  <a:schemeClr val="bg1">
                    <a:lumMod val="100000"/>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986F66E5-18C0-C64B-8634-4CB8BDF5BE78}"/>
              </a:ext>
            </a:extLst>
          </p:cNvPr>
          <p:cNvSpPr/>
          <p:nvPr/>
        </p:nvSpPr>
        <p:spPr>
          <a:xfrm>
            <a:off x="3341639" y="3789868"/>
            <a:ext cx="5589865" cy="338554"/>
          </a:xfrm>
          <a:prstGeom prst="rect">
            <a:avLst/>
          </a:prstGeom>
        </p:spPr>
        <p:txBody>
          <a:bodyPr wrap="none">
            <a:spAutoFit/>
          </a:bodyPr>
          <a:lstStyle/>
          <a:p>
            <a:pPr algn="ctr"/>
            <a:r>
              <a:rPr lang="en-US" altLang="zh-CN" sz="1600" spc="1200" dirty="0">
                <a:solidFill>
                  <a:schemeClr val="bg1"/>
                </a:solidFill>
                <a:effectLst>
                  <a:outerShdw dist="12700" dir="5400000" algn="ctr" rotWithShape="0">
                    <a:srgbClr val="000000"/>
                  </a:outerShdw>
                </a:effectLst>
                <a:latin typeface="Arial" panose="020B0604020202020204" pitchFamily="34" charset="0"/>
                <a:ea typeface="Microsoft YaHei Light" panose="020B0503020204020204" pitchFamily="34" charset="-122"/>
                <a:cs typeface="Arial" panose="020B0604020202020204" pitchFamily="34" charset="0"/>
              </a:rPr>
              <a:t>QUESTIONS</a:t>
            </a:r>
            <a:r>
              <a:rPr lang="zh-CN" altLang="en-US" sz="1600" spc="1200" dirty="0">
                <a:solidFill>
                  <a:schemeClr val="bg1"/>
                </a:solidFill>
                <a:effectLst>
                  <a:outerShdw dist="12700" dir="5400000" algn="ctr" rotWithShape="0">
                    <a:srgbClr val="000000"/>
                  </a:outerShdw>
                </a:effectLst>
                <a:latin typeface="Arial" panose="020B0604020202020204" pitchFamily="34" charset="0"/>
                <a:ea typeface="Microsoft YaHei Light" panose="020B0503020204020204" pitchFamily="34" charset="-122"/>
                <a:cs typeface="Arial" panose="020B0604020202020204" pitchFamily="34" charset="0"/>
              </a:rPr>
              <a:t> </a:t>
            </a:r>
            <a:r>
              <a:rPr lang="en-US" altLang="zh-CN" sz="1600" spc="1200" dirty="0">
                <a:solidFill>
                  <a:schemeClr val="bg1"/>
                </a:solidFill>
                <a:effectLst>
                  <a:outerShdw dist="12700" dir="5400000" algn="ctr" rotWithShape="0">
                    <a:srgbClr val="000000"/>
                  </a:outerShdw>
                </a:effectLst>
                <a:latin typeface="Arial" panose="020B0604020202020204" pitchFamily="34" charset="0"/>
                <a:ea typeface="Microsoft YaHei Light" panose="020B0503020204020204" pitchFamily="34" charset="-122"/>
                <a:cs typeface="Arial" panose="020B0604020202020204" pitchFamily="34" charset="0"/>
              </a:rPr>
              <a:t>&amp;</a:t>
            </a:r>
            <a:r>
              <a:rPr lang="zh-CN" altLang="en-US" sz="1600" spc="1200" dirty="0">
                <a:solidFill>
                  <a:schemeClr val="bg1"/>
                </a:solidFill>
                <a:effectLst>
                  <a:outerShdw dist="12700" dir="5400000" algn="ctr" rotWithShape="0">
                    <a:srgbClr val="000000"/>
                  </a:outerShdw>
                </a:effectLst>
                <a:latin typeface="Arial" panose="020B0604020202020204" pitchFamily="34" charset="0"/>
                <a:ea typeface="Microsoft YaHei Light" panose="020B0503020204020204" pitchFamily="34" charset="-122"/>
                <a:cs typeface="Arial" panose="020B0604020202020204" pitchFamily="34" charset="0"/>
              </a:rPr>
              <a:t> </a:t>
            </a:r>
            <a:r>
              <a:rPr lang="en-US" altLang="zh-CN" sz="1600" spc="1200" dirty="0">
                <a:solidFill>
                  <a:schemeClr val="bg1"/>
                </a:solidFill>
                <a:effectLst>
                  <a:outerShdw dist="12700" dir="5400000" algn="ctr" rotWithShape="0">
                    <a:srgbClr val="000000"/>
                  </a:outerShdw>
                </a:effectLst>
                <a:latin typeface="Arial" panose="020B0604020202020204" pitchFamily="34" charset="0"/>
                <a:ea typeface="Microsoft YaHei Light" panose="020B0503020204020204" pitchFamily="34" charset="-122"/>
                <a:cs typeface="Arial" panose="020B0604020202020204" pitchFamily="34" charset="0"/>
              </a:rPr>
              <a:t>ANSWERS</a:t>
            </a:r>
            <a:endParaRPr lang="zh-CN" altLang="en-US" sz="1600" spc="1200" dirty="0">
              <a:solidFill>
                <a:schemeClr val="bg1"/>
              </a:solidFill>
              <a:effectLst>
                <a:outerShdw dist="12700" dir="5400000" algn="ctr" rotWithShape="0">
                  <a:srgbClr val="000000"/>
                </a:outerShdw>
              </a:effectLst>
              <a:latin typeface="Arial" panose="020B0604020202020204" pitchFamily="34" charset="0"/>
              <a:ea typeface="Microsoft YaHei Light" panose="020B0503020204020204" pitchFamily="34" charset="-122"/>
              <a:cs typeface="Arial" panose="020B0604020202020204" pitchFamily="34" charset="0"/>
            </a:endParaRPr>
          </a:p>
        </p:txBody>
      </p:sp>
      <p:grpSp>
        <p:nvGrpSpPr>
          <p:cNvPr id="19" name="组合 18">
            <a:extLst>
              <a:ext uri="{FF2B5EF4-FFF2-40B4-BE49-F238E27FC236}">
                <a16:creationId xmlns:a16="http://schemas.microsoft.com/office/drawing/2014/main" id="{B9ACE458-F215-D84F-BB6D-5BBE8C77EC27}"/>
              </a:ext>
            </a:extLst>
          </p:cNvPr>
          <p:cNvGrpSpPr/>
          <p:nvPr/>
        </p:nvGrpSpPr>
        <p:grpSpPr>
          <a:xfrm>
            <a:off x="4780606" y="4632957"/>
            <a:ext cx="2675674" cy="1097803"/>
            <a:chOff x="4780606" y="4772657"/>
            <a:chExt cx="2675674" cy="1097803"/>
          </a:xfrm>
        </p:grpSpPr>
        <p:sp>
          <p:nvSpPr>
            <p:cNvPr id="21" name="文本框 20">
              <a:extLst>
                <a:ext uri="{FF2B5EF4-FFF2-40B4-BE49-F238E27FC236}">
                  <a16:creationId xmlns:a16="http://schemas.microsoft.com/office/drawing/2014/main" id="{889BAB28-A9B8-7E45-B447-7EF61401765E}"/>
                </a:ext>
              </a:extLst>
            </p:cNvPr>
            <p:cNvSpPr txBox="1"/>
            <p:nvPr/>
          </p:nvSpPr>
          <p:spPr>
            <a:xfrm>
              <a:off x="5267680" y="5593461"/>
              <a:ext cx="1737783" cy="276999"/>
            </a:xfrm>
            <a:prstGeom prst="rect">
              <a:avLst/>
            </a:prstGeom>
            <a:noFill/>
          </p:spPr>
          <p:txBody>
            <a:bodyPr wrap="none" rtlCol="0">
              <a:spAutoFit/>
            </a:bodyPr>
            <a:lstStyle/>
            <a:p>
              <a:pPr algn="ctr"/>
              <a:r>
                <a:rPr kumimoji="1" lang="en-US" altLang="zh-CN" sz="1200" spc="300" dirty="0" smtClean="0">
                  <a:solidFill>
                    <a:schemeClr val="bg1"/>
                  </a:solidFill>
                  <a:latin typeface="Arial" panose="020B0604020202020204" pitchFamily="34" charset="0"/>
                  <a:ea typeface="Microsoft YaHei Light" panose="020B0503020204020204" pitchFamily="34" charset="-122"/>
                  <a:cs typeface="Arial" panose="020B0604020202020204" pitchFamily="34" charset="0"/>
                </a:rPr>
                <a:t>2022</a:t>
              </a:r>
              <a:r>
                <a:rPr kumimoji="1" lang="zh-CN" altLang="en-US" sz="1200" spc="300" dirty="0" smtClean="0">
                  <a:solidFill>
                    <a:schemeClr val="bg1"/>
                  </a:solidFill>
                  <a:latin typeface="Arial" panose="020B0604020202020204" pitchFamily="34" charset="0"/>
                  <a:ea typeface="Microsoft YaHei Light" panose="020B0503020204020204" pitchFamily="34" charset="-122"/>
                  <a:cs typeface="Arial" panose="020B0604020202020204" pitchFamily="34" charset="0"/>
                </a:rPr>
                <a:t>年</a:t>
              </a:r>
              <a:r>
                <a:rPr kumimoji="1" lang="en-US" altLang="zh-CN" sz="1200" spc="300" dirty="0" smtClean="0">
                  <a:solidFill>
                    <a:schemeClr val="bg1"/>
                  </a:solidFill>
                  <a:latin typeface="Arial" panose="020B0604020202020204" pitchFamily="34" charset="0"/>
                  <a:ea typeface="Microsoft YaHei Light" panose="020B0503020204020204" pitchFamily="34" charset="-122"/>
                  <a:cs typeface="Arial" panose="020B0604020202020204" pitchFamily="34" charset="0"/>
                </a:rPr>
                <a:t>11</a:t>
              </a:r>
              <a:r>
                <a:rPr kumimoji="1" lang="zh-CN" altLang="en-US" sz="1200" spc="300" dirty="0" smtClean="0">
                  <a:solidFill>
                    <a:schemeClr val="bg1"/>
                  </a:solidFill>
                  <a:latin typeface="Arial" panose="020B0604020202020204" pitchFamily="34" charset="0"/>
                  <a:ea typeface="Microsoft YaHei Light" panose="020B0503020204020204" pitchFamily="34" charset="-122"/>
                  <a:cs typeface="Arial" panose="020B0604020202020204" pitchFamily="34" charset="0"/>
                </a:rPr>
                <a:t>月</a:t>
              </a:r>
              <a:r>
                <a:rPr kumimoji="1" lang="en-US" altLang="zh-CN" sz="1200" spc="300" dirty="0" smtClean="0">
                  <a:solidFill>
                    <a:schemeClr val="bg1"/>
                  </a:solidFill>
                  <a:latin typeface="Arial" panose="020B0604020202020204" pitchFamily="34" charset="0"/>
                  <a:ea typeface="Microsoft YaHei Light" panose="020B0503020204020204" pitchFamily="34" charset="-122"/>
                  <a:cs typeface="Arial" panose="020B0604020202020204" pitchFamily="34" charset="0"/>
                </a:rPr>
                <a:t>12</a:t>
              </a:r>
              <a:r>
                <a:rPr kumimoji="1" lang="zh-CN" altLang="en-US" sz="1200" spc="300" dirty="0" smtClean="0">
                  <a:solidFill>
                    <a:schemeClr val="bg1"/>
                  </a:solidFill>
                  <a:latin typeface="Arial" panose="020B0604020202020204" pitchFamily="34" charset="0"/>
                  <a:ea typeface="Microsoft YaHei Light" panose="020B0503020204020204" pitchFamily="34" charset="-122"/>
                  <a:cs typeface="Arial" panose="020B0604020202020204" pitchFamily="34" charset="0"/>
                </a:rPr>
                <a:t>日</a:t>
              </a:r>
              <a:endParaRPr kumimoji="1" lang="zh-CN" altLang="en-US" sz="1200" spc="300" dirty="0">
                <a:solidFill>
                  <a:schemeClr val="bg1"/>
                </a:solidFill>
                <a:latin typeface="Arial" panose="020B0604020202020204" pitchFamily="34" charset="0"/>
                <a:ea typeface="Microsoft YaHei Light" panose="020B0503020204020204" pitchFamily="34" charset="-122"/>
                <a:cs typeface="Arial" panose="020B0604020202020204" pitchFamily="34" charset="0"/>
              </a:endParaRPr>
            </a:p>
          </p:txBody>
        </p:sp>
        <p:sp>
          <p:nvSpPr>
            <p:cNvPr id="24" name="文本框 23">
              <a:extLst>
                <a:ext uri="{FF2B5EF4-FFF2-40B4-BE49-F238E27FC236}">
                  <a16:creationId xmlns:a16="http://schemas.microsoft.com/office/drawing/2014/main" id="{2E9BB50C-A9C6-514B-8497-F01081206BDF}"/>
                </a:ext>
              </a:extLst>
            </p:cNvPr>
            <p:cNvSpPr txBox="1"/>
            <p:nvPr/>
          </p:nvSpPr>
          <p:spPr>
            <a:xfrm>
              <a:off x="4799842" y="4772657"/>
              <a:ext cx="1146468" cy="338554"/>
            </a:xfrm>
            <a:prstGeom prst="rect">
              <a:avLst/>
            </a:prstGeom>
            <a:noFill/>
          </p:spPr>
          <p:txBody>
            <a:bodyPr wrap="none" rtlCol="0">
              <a:spAutoFit/>
            </a:bodyPr>
            <a:lstStyle/>
            <a:p>
              <a:pPr algn="ctr"/>
              <a:r>
                <a:rPr kumimoji="1" lang="zh-CN" altLang="en-US" sz="1600" spc="900" dirty="0">
                  <a:solidFill>
                    <a:schemeClr val="bg1"/>
                  </a:solidFill>
                  <a:latin typeface="Arial" panose="020B0604020202020204" pitchFamily="34" charset="0"/>
                  <a:ea typeface="Microsoft YaHei Light" panose="020B0503020204020204" pitchFamily="34" charset="-122"/>
                  <a:cs typeface="Arial" panose="020B0604020202020204" pitchFamily="34" charset="0"/>
                </a:rPr>
                <a:t>汇报人</a:t>
              </a:r>
            </a:p>
          </p:txBody>
        </p:sp>
        <p:sp>
          <p:nvSpPr>
            <p:cNvPr id="25" name="文本框 24">
              <a:extLst>
                <a:ext uri="{FF2B5EF4-FFF2-40B4-BE49-F238E27FC236}">
                  <a16:creationId xmlns:a16="http://schemas.microsoft.com/office/drawing/2014/main" id="{DE6C100F-4B67-D945-BA09-BFE378591646}"/>
                </a:ext>
              </a:extLst>
            </p:cNvPr>
            <p:cNvSpPr txBox="1"/>
            <p:nvPr/>
          </p:nvSpPr>
          <p:spPr>
            <a:xfrm>
              <a:off x="6296987" y="4772657"/>
              <a:ext cx="1159293" cy="338554"/>
            </a:xfrm>
            <a:prstGeom prst="rect">
              <a:avLst/>
            </a:prstGeom>
            <a:noFill/>
          </p:spPr>
          <p:txBody>
            <a:bodyPr wrap="none" rtlCol="0">
              <a:spAutoFit/>
            </a:bodyPr>
            <a:lstStyle/>
            <a:p>
              <a:pPr algn="ctr"/>
              <a:r>
                <a:rPr kumimoji="1" lang="zh-CN" altLang="en-US" sz="1600" spc="250" dirty="0">
                  <a:solidFill>
                    <a:schemeClr val="bg1"/>
                  </a:solidFill>
                  <a:latin typeface="Arial" panose="020B0604020202020204" pitchFamily="34" charset="0"/>
                  <a:ea typeface="Microsoft YaHei Light" panose="020B0503020204020204" pitchFamily="34" charset="-122"/>
                  <a:cs typeface="Arial" panose="020B0604020202020204" pitchFamily="34" charset="0"/>
                </a:rPr>
                <a:t>指导老师</a:t>
              </a:r>
            </a:p>
          </p:txBody>
        </p:sp>
        <p:sp>
          <p:nvSpPr>
            <p:cNvPr id="26" name="文本框 25">
              <a:extLst>
                <a:ext uri="{FF2B5EF4-FFF2-40B4-BE49-F238E27FC236}">
                  <a16:creationId xmlns:a16="http://schemas.microsoft.com/office/drawing/2014/main" id="{220DBB01-B540-6545-8E40-B43AFE1DA7DA}"/>
                </a:ext>
              </a:extLst>
            </p:cNvPr>
            <p:cNvSpPr txBox="1"/>
            <p:nvPr/>
          </p:nvSpPr>
          <p:spPr>
            <a:xfrm>
              <a:off x="4780606" y="5111211"/>
              <a:ext cx="1069525" cy="430887"/>
            </a:xfrm>
            <a:prstGeom prst="rect">
              <a:avLst/>
            </a:prstGeom>
            <a:noFill/>
          </p:spPr>
          <p:txBody>
            <a:bodyPr wrap="none" rtlCol="0">
              <a:spAutoFit/>
            </a:bodyPr>
            <a:lstStyle/>
            <a:p>
              <a:pPr algn="ctr"/>
              <a:r>
                <a:rPr kumimoji="1" lang="zh-CN" altLang="en-US" sz="2200" b="1" spc="3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党  敏</a:t>
              </a:r>
              <a:endParaRPr kumimoji="1" lang="zh-CN" altLang="en-US" sz="2200" b="1" spc="3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 name="文本框 26">
              <a:extLst>
                <a:ext uri="{FF2B5EF4-FFF2-40B4-BE49-F238E27FC236}">
                  <a16:creationId xmlns:a16="http://schemas.microsoft.com/office/drawing/2014/main" id="{0CEAFABC-560F-AB48-B602-D0E47BC4612F}"/>
                </a:ext>
              </a:extLst>
            </p:cNvPr>
            <p:cNvSpPr txBox="1"/>
            <p:nvPr/>
          </p:nvSpPr>
          <p:spPr>
            <a:xfrm>
              <a:off x="6341872" y="5111211"/>
              <a:ext cx="1069525" cy="430887"/>
            </a:xfrm>
            <a:prstGeom prst="rect">
              <a:avLst/>
            </a:prstGeom>
            <a:noFill/>
          </p:spPr>
          <p:txBody>
            <a:bodyPr wrap="none" rtlCol="0">
              <a:spAutoFit/>
            </a:bodyPr>
            <a:lstStyle/>
            <a:p>
              <a:pPr algn="ctr"/>
              <a:r>
                <a:rPr kumimoji="1" lang="zh-CN" altLang="en-US" sz="2200" b="1" spc="3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刘  刚</a:t>
              </a:r>
              <a:endParaRPr kumimoji="1" lang="zh-CN" altLang="en-US" sz="2200" b="1" spc="3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cxnSp>
          <p:nvCxnSpPr>
            <p:cNvPr id="28" name="直线连接符 27">
              <a:extLst>
                <a:ext uri="{FF2B5EF4-FFF2-40B4-BE49-F238E27FC236}">
                  <a16:creationId xmlns:a16="http://schemas.microsoft.com/office/drawing/2014/main" id="{CCCE5E2C-14A1-5342-AFC7-064C39A5262D}"/>
                </a:ext>
              </a:extLst>
            </p:cNvPr>
            <p:cNvCxnSpPr>
              <a:cxnSpLocks/>
            </p:cNvCxnSpPr>
            <p:nvPr/>
          </p:nvCxnSpPr>
          <p:spPr>
            <a:xfrm flipH="1">
              <a:off x="6061727" y="5008857"/>
              <a:ext cx="149690" cy="2047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3AF98CBD-D89A-2E47-8A78-304CDD28127D}"/>
              </a:ext>
            </a:extLst>
          </p:cNvPr>
          <p:cNvSpPr txBox="1"/>
          <p:nvPr/>
        </p:nvSpPr>
        <p:spPr>
          <a:xfrm>
            <a:off x="3389667" y="2433859"/>
            <a:ext cx="5493812" cy="1107996"/>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kumimoji="1" lang="zh-CN" altLang="en-US" sz="6600" b="1" spc="300" dirty="0">
                <a:ln w="9525">
                  <a:noFill/>
                </a:ln>
                <a:gradFill>
                  <a:gsLst>
                    <a:gs pos="0">
                      <a:schemeClr val="bg1"/>
                    </a:gs>
                    <a:gs pos="100000">
                      <a:schemeClr val="bg1">
                        <a:lumMod val="6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rPr>
              <a:t>感谢大家观看</a:t>
            </a:r>
          </a:p>
        </p:txBody>
      </p:sp>
    </p:spTree>
    <p:extLst>
      <p:ext uri="{BB962C8B-B14F-4D97-AF65-F5344CB8AC3E}">
        <p14:creationId xmlns:p14="http://schemas.microsoft.com/office/powerpoint/2010/main" val="257009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A3BC5EAF-E44A-9C47-A4CE-586B80772A1A}"/>
              </a:ext>
            </a:extLst>
          </p:cNvPr>
          <p:cNvGrpSpPr/>
          <p:nvPr/>
        </p:nvGrpSpPr>
        <p:grpSpPr>
          <a:xfrm>
            <a:off x="0" y="-2"/>
            <a:ext cx="12192000" cy="6858003"/>
            <a:chOff x="0" y="-2"/>
            <a:chExt cx="12192000" cy="6858003"/>
          </a:xfrm>
        </p:grpSpPr>
        <p:sp>
          <p:nvSpPr>
            <p:cNvPr id="2" name="矩形 1">
              <a:extLst>
                <a:ext uri="{FF2B5EF4-FFF2-40B4-BE49-F238E27FC236}">
                  <a16:creationId xmlns:a16="http://schemas.microsoft.com/office/drawing/2014/main" id="{6BD02133-8632-214A-8C6D-079EA05E9E17}"/>
                </a:ext>
              </a:extLst>
            </p:cNvPr>
            <p:cNvSpPr/>
            <p:nvPr/>
          </p:nvSpPr>
          <p:spPr>
            <a:xfrm>
              <a:off x="0" y="-2"/>
              <a:ext cx="12192000" cy="1062679"/>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CEC4C330-09CF-5748-9739-AD0CD2F5FBA4}"/>
                </a:ext>
              </a:extLst>
            </p:cNvPr>
            <p:cNvSpPr/>
            <p:nvPr/>
          </p:nvSpPr>
          <p:spPr>
            <a:xfrm>
              <a:off x="0" y="106267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F47BC503-A19D-C94A-8143-369DB0C6F717}"/>
                </a:ext>
              </a:extLst>
            </p:cNvPr>
            <p:cNvSpPr/>
            <p:nvPr/>
          </p:nvSpPr>
          <p:spPr>
            <a:xfrm>
              <a:off x="0" y="6453336"/>
              <a:ext cx="12192000" cy="404665"/>
            </a:xfrm>
            <a:prstGeom prst="rect">
              <a:avLst/>
            </a:prstGeom>
            <a:gradFill>
              <a:gsLst>
                <a:gs pos="0">
                  <a:srgbClr val="C00000"/>
                </a:gs>
                <a:gs pos="100000">
                  <a:srgbClr val="C00000">
                    <a:alpha val="80000"/>
                    <a:lumMod val="94000"/>
                    <a:lumOff val="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sp>
        <p:nvSpPr>
          <p:cNvPr id="8" name="文本框 7">
            <a:extLst>
              <a:ext uri="{FF2B5EF4-FFF2-40B4-BE49-F238E27FC236}">
                <a16:creationId xmlns:a16="http://schemas.microsoft.com/office/drawing/2014/main" id="{A8713944-CFF2-C847-949E-B7125A265952}"/>
              </a:ext>
            </a:extLst>
          </p:cNvPr>
          <p:cNvSpPr txBox="1"/>
          <p:nvPr/>
        </p:nvSpPr>
        <p:spPr>
          <a:xfrm>
            <a:off x="623392" y="260058"/>
            <a:ext cx="1159292" cy="584775"/>
          </a:xfrm>
          <a:prstGeom prst="rect">
            <a:avLst/>
          </a:prstGeom>
          <a:noFill/>
        </p:spPr>
        <p:txBody>
          <a:bodyPr wrap="none" rtlCol="0">
            <a:spAutoFit/>
          </a:bodyPr>
          <a:lstStyle/>
          <a:p>
            <a:pPr algn="l"/>
            <a:r>
              <a:rPr kumimoji="1" lang="zh-CN" altLang="en-US" sz="3200" b="1" spc="6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目录</a:t>
            </a:r>
          </a:p>
        </p:txBody>
      </p:sp>
      <p:grpSp>
        <p:nvGrpSpPr>
          <p:cNvPr id="15" name="组合 14">
            <a:extLst>
              <a:ext uri="{FF2B5EF4-FFF2-40B4-BE49-F238E27FC236}">
                <a16:creationId xmlns:a16="http://schemas.microsoft.com/office/drawing/2014/main" id="{250A90FD-3A3E-C54D-B4E6-261C9863BE87}"/>
              </a:ext>
            </a:extLst>
          </p:cNvPr>
          <p:cNvGrpSpPr/>
          <p:nvPr/>
        </p:nvGrpSpPr>
        <p:grpSpPr>
          <a:xfrm>
            <a:off x="133400" y="303140"/>
            <a:ext cx="11901234" cy="6632796"/>
            <a:chOff x="133400" y="303140"/>
            <a:chExt cx="11901234" cy="6632796"/>
          </a:xfrm>
        </p:grpSpPr>
        <p:pic>
          <p:nvPicPr>
            <p:cNvPr id="5" name="图片 4">
              <a:extLst>
                <a:ext uri="{FF2B5EF4-FFF2-40B4-BE49-F238E27FC236}">
                  <a16:creationId xmlns:a16="http://schemas.microsoft.com/office/drawing/2014/main" id="{3C47248B-C5FF-9047-8E30-C7A825C252C7}"/>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303140"/>
              <a:ext cx="2031325" cy="403124"/>
            </a:xfrm>
            <a:prstGeom prst="rect">
              <a:avLst/>
            </a:prstGeom>
          </p:spPr>
        </p:pic>
        <p:pic>
          <p:nvPicPr>
            <p:cNvPr id="10" name="图片 9">
              <a:extLst>
                <a:ext uri="{FF2B5EF4-FFF2-40B4-BE49-F238E27FC236}">
                  <a16:creationId xmlns:a16="http://schemas.microsoft.com/office/drawing/2014/main" id="{2C577222-289B-8241-9401-F98A4C7ECD1A}"/>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12" name="图片 11" descr="图片包含 游戏机, 画, 钟表&#10;&#10;描述已自动生成">
              <a:extLst>
                <a:ext uri="{FF2B5EF4-FFF2-40B4-BE49-F238E27FC236}">
                  <a16:creationId xmlns:a16="http://schemas.microsoft.com/office/drawing/2014/main" id="{1B807BCE-00EF-5B4E-A249-D671B3CC9BAB}"/>
                </a:ext>
              </a:extLst>
            </p:cNvPr>
            <p:cNvPicPr>
              <a:picLocks noChangeAspect="1"/>
            </p:cNvPicPr>
            <p:nvPr/>
          </p:nvPicPr>
          <p:blipFill>
            <a:blip r:embed="rId6"/>
            <a:stretch>
              <a:fillRect/>
            </a:stretch>
          </p:blipFill>
          <p:spPr>
            <a:xfrm>
              <a:off x="133400" y="6453336"/>
              <a:ext cx="2362200" cy="482600"/>
            </a:xfrm>
            <a:prstGeom prst="rect">
              <a:avLst/>
            </a:prstGeom>
          </p:spPr>
        </p:pic>
      </p:grpSp>
      <p:grpSp>
        <p:nvGrpSpPr>
          <p:cNvPr id="7" name="组合 6">
            <a:extLst>
              <a:ext uri="{FF2B5EF4-FFF2-40B4-BE49-F238E27FC236}">
                <a16:creationId xmlns:a16="http://schemas.microsoft.com/office/drawing/2014/main" id="{23E9BC69-FE5E-A14B-B895-A6A54C87C0EF}"/>
              </a:ext>
            </a:extLst>
          </p:cNvPr>
          <p:cNvGrpSpPr/>
          <p:nvPr/>
        </p:nvGrpSpPr>
        <p:grpSpPr>
          <a:xfrm>
            <a:off x="1893837" y="2703521"/>
            <a:ext cx="3519329" cy="767627"/>
            <a:chOff x="1782684" y="1907512"/>
            <a:chExt cx="3519329" cy="767627"/>
          </a:xfrm>
        </p:grpSpPr>
        <p:sp>
          <p:nvSpPr>
            <p:cNvPr id="16" name="文本框 15">
              <a:extLst>
                <a:ext uri="{FF2B5EF4-FFF2-40B4-BE49-F238E27FC236}">
                  <a16:creationId xmlns:a16="http://schemas.microsoft.com/office/drawing/2014/main" id="{246F4FD9-8966-BA4C-84EA-CE98ACBA2063}"/>
                </a:ext>
              </a:extLst>
            </p:cNvPr>
            <p:cNvSpPr txBox="1"/>
            <p:nvPr/>
          </p:nvSpPr>
          <p:spPr>
            <a:xfrm>
              <a:off x="2488701" y="2421223"/>
              <a:ext cx="2813312" cy="253916"/>
            </a:xfrm>
            <a:prstGeom prst="rect">
              <a:avLst/>
            </a:prstGeom>
            <a:noFill/>
          </p:spPr>
          <p:txBody>
            <a:bodyPr wrap="square" rtlCol="0">
              <a:spAutoFit/>
            </a:bodyPr>
            <a:lstStyle/>
            <a:p>
              <a:pPr algn="l"/>
              <a:r>
                <a:rPr kumimoji="1" lang="en-US" altLang="zh-CN" sz="1050" spc="300" dirty="0" err="1" smtClean="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rPr>
                <a:t>Introdction</a:t>
              </a:r>
              <a:endParaRPr kumimoji="1" lang="en-US" altLang="zh-CN" sz="1050" spc="300" dirty="0" smtClean="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24" name="直线连接符 23">
              <a:extLst>
                <a:ext uri="{FF2B5EF4-FFF2-40B4-BE49-F238E27FC236}">
                  <a16:creationId xmlns:a16="http://schemas.microsoft.com/office/drawing/2014/main" id="{5C88B0F8-9215-1D42-AE2D-C452A627CBB3}"/>
                </a:ext>
              </a:extLst>
            </p:cNvPr>
            <p:cNvCxnSpPr>
              <a:cxnSpLocks/>
            </p:cNvCxnSpPr>
            <p:nvPr/>
          </p:nvCxnSpPr>
          <p:spPr>
            <a:xfrm>
              <a:off x="2581925" y="2411568"/>
              <a:ext cx="230425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D0CFC7F9-079B-284A-82C1-5ED2F6B9837F}"/>
                </a:ext>
              </a:extLst>
            </p:cNvPr>
            <p:cNvGrpSpPr/>
            <p:nvPr/>
          </p:nvGrpSpPr>
          <p:grpSpPr>
            <a:xfrm>
              <a:off x="1782684" y="1978568"/>
              <a:ext cx="618022" cy="629497"/>
              <a:chOff x="1782684" y="1978568"/>
              <a:chExt cx="618022" cy="629497"/>
            </a:xfrm>
          </p:grpSpPr>
          <p:sp>
            <p:nvSpPr>
              <p:cNvPr id="21" name="圆角矩形 20">
                <a:extLst>
                  <a:ext uri="{FF2B5EF4-FFF2-40B4-BE49-F238E27FC236}">
                    <a16:creationId xmlns:a16="http://schemas.microsoft.com/office/drawing/2014/main" id="{08F89ADC-A191-464B-A24A-119E7B18CE42}"/>
                  </a:ext>
                </a:extLst>
              </p:cNvPr>
              <p:cNvSpPr/>
              <p:nvPr/>
            </p:nvSpPr>
            <p:spPr>
              <a:xfrm>
                <a:off x="1782684" y="1978568"/>
                <a:ext cx="556618" cy="556618"/>
              </a:xfrm>
              <a:prstGeom prst="roundRect">
                <a:avLst>
                  <a:gd name="adj" fmla="val 16419"/>
                </a:avLst>
              </a:prstGeom>
              <a:gradFill>
                <a:gsLst>
                  <a:gs pos="0">
                    <a:srgbClr val="C00000">
                      <a:alpha val="72000"/>
                    </a:srgbClr>
                  </a:gs>
                  <a:gs pos="100000">
                    <a:srgbClr val="C00000">
                      <a:alpha val="4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63" name="圆角矩形 62">
                <a:extLst>
                  <a:ext uri="{FF2B5EF4-FFF2-40B4-BE49-F238E27FC236}">
                    <a16:creationId xmlns:a16="http://schemas.microsoft.com/office/drawing/2014/main" id="{338C81F9-7DE5-9C41-B809-47E98CB52398}"/>
                  </a:ext>
                </a:extLst>
              </p:cNvPr>
              <p:cNvSpPr/>
              <p:nvPr/>
            </p:nvSpPr>
            <p:spPr>
              <a:xfrm>
                <a:off x="1844088" y="2051447"/>
                <a:ext cx="556618" cy="556618"/>
              </a:xfrm>
              <a:prstGeom prst="roundRect">
                <a:avLst>
                  <a:gd name="adj" fmla="val 16419"/>
                </a:avLst>
              </a:prstGeom>
              <a:gradFill>
                <a:gsLst>
                  <a:gs pos="0">
                    <a:srgbClr val="C00000">
                      <a:alpha val="40000"/>
                    </a:srgbClr>
                  </a:gs>
                  <a:gs pos="100000">
                    <a:srgbClr val="C00000">
                      <a:alpha val="1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7" name="文本框 16">
                <a:extLst>
                  <a:ext uri="{FF2B5EF4-FFF2-40B4-BE49-F238E27FC236}">
                    <a16:creationId xmlns:a16="http://schemas.microsoft.com/office/drawing/2014/main" id="{DF661169-A98A-874E-9FA9-09B6C73C61FD}"/>
                  </a:ext>
                </a:extLst>
              </p:cNvPr>
              <p:cNvSpPr txBox="1"/>
              <p:nvPr/>
            </p:nvSpPr>
            <p:spPr>
              <a:xfrm>
                <a:off x="1800411" y="2020525"/>
                <a:ext cx="527709" cy="461665"/>
              </a:xfrm>
              <a:prstGeom prst="rect">
                <a:avLst/>
              </a:prstGeom>
              <a:noFill/>
            </p:spPr>
            <p:txBody>
              <a:bodyPr wrap="none" rtlCol="0">
                <a:spAutoFit/>
              </a:bodyPr>
              <a:lstStyle/>
              <a:p>
                <a:pPr algn="l"/>
                <a:r>
                  <a:rPr kumimoji="1" lang="en-US" altLang="zh-CN" sz="2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01</a:t>
                </a:r>
                <a:endParaRPr kumimoji="1" lang="zh-CN" altLang="en-US" sz="2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14" name="文本框 13">
              <a:extLst>
                <a:ext uri="{FF2B5EF4-FFF2-40B4-BE49-F238E27FC236}">
                  <a16:creationId xmlns:a16="http://schemas.microsoft.com/office/drawing/2014/main" id="{726AA8C0-D8BF-E64A-91E5-07F740CE07F5}"/>
                </a:ext>
              </a:extLst>
            </p:cNvPr>
            <p:cNvSpPr txBox="1"/>
            <p:nvPr/>
          </p:nvSpPr>
          <p:spPr>
            <a:xfrm>
              <a:off x="2472988" y="1907512"/>
              <a:ext cx="2757015" cy="523220"/>
            </a:xfrm>
            <a:prstGeom prst="rect">
              <a:avLst/>
            </a:prstGeom>
            <a:noFill/>
          </p:spPr>
          <p:txBody>
            <a:bodyPr wrap="square" rtlCol="0">
              <a:spAutoFit/>
            </a:bodyPr>
            <a:lstStyle/>
            <a:p>
              <a:pPr algn="l"/>
              <a:r>
                <a:rPr kumimoji="1" lang="zh-CN" altLang="en-US" sz="2800" b="1" spc="300" dirty="0" smtClean="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rPr>
                <a:t>研究背景</a:t>
              </a:r>
              <a:endParaRPr kumimoji="1" lang="zh-CN" altLang="en-US" sz="2800" b="1" spc="300" dirty="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72" name="组合 71">
            <a:extLst>
              <a:ext uri="{FF2B5EF4-FFF2-40B4-BE49-F238E27FC236}">
                <a16:creationId xmlns:a16="http://schemas.microsoft.com/office/drawing/2014/main" id="{D3073815-07D9-9649-BB99-CF92E811318F}"/>
              </a:ext>
            </a:extLst>
          </p:cNvPr>
          <p:cNvGrpSpPr/>
          <p:nvPr/>
        </p:nvGrpSpPr>
        <p:grpSpPr>
          <a:xfrm>
            <a:off x="1893837" y="4014055"/>
            <a:ext cx="3519329" cy="767627"/>
            <a:chOff x="1782684" y="1907512"/>
            <a:chExt cx="3519329" cy="767627"/>
          </a:xfrm>
        </p:grpSpPr>
        <p:sp>
          <p:nvSpPr>
            <p:cNvPr id="73" name="文本框 72">
              <a:extLst>
                <a:ext uri="{FF2B5EF4-FFF2-40B4-BE49-F238E27FC236}">
                  <a16:creationId xmlns:a16="http://schemas.microsoft.com/office/drawing/2014/main" id="{A2411783-659B-424A-9F9A-1260083B83DD}"/>
                </a:ext>
              </a:extLst>
            </p:cNvPr>
            <p:cNvSpPr txBox="1"/>
            <p:nvPr/>
          </p:nvSpPr>
          <p:spPr>
            <a:xfrm>
              <a:off x="2488701" y="2421223"/>
              <a:ext cx="2813312" cy="253916"/>
            </a:xfrm>
            <a:prstGeom prst="rect">
              <a:avLst/>
            </a:prstGeom>
            <a:noFill/>
          </p:spPr>
          <p:txBody>
            <a:bodyPr wrap="square" rtlCol="0">
              <a:spAutoFit/>
            </a:bodyPr>
            <a:lstStyle/>
            <a:p>
              <a:pPr algn="l"/>
              <a:r>
                <a:rPr kumimoji="1" lang="en-US" altLang="zh-CN" sz="1050" spc="300" dirty="0" smtClean="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rPr>
                <a:t>Methodology</a:t>
              </a:r>
            </a:p>
          </p:txBody>
        </p:sp>
        <p:cxnSp>
          <p:nvCxnSpPr>
            <p:cNvPr id="74" name="直线连接符 73">
              <a:extLst>
                <a:ext uri="{FF2B5EF4-FFF2-40B4-BE49-F238E27FC236}">
                  <a16:creationId xmlns:a16="http://schemas.microsoft.com/office/drawing/2014/main" id="{3A3B7E3A-16AC-DE4B-8727-D5865AFC0B3F}"/>
                </a:ext>
              </a:extLst>
            </p:cNvPr>
            <p:cNvCxnSpPr>
              <a:cxnSpLocks/>
            </p:cNvCxnSpPr>
            <p:nvPr/>
          </p:nvCxnSpPr>
          <p:spPr>
            <a:xfrm>
              <a:off x="2581925" y="2411568"/>
              <a:ext cx="230425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a16="http://schemas.microsoft.com/office/drawing/2014/main" id="{88427284-797A-3844-8F8F-A54F0A07D06C}"/>
                </a:ext>
              </a:extLst>
            </p:cNvPr>
            <p:cNvGrpSpPr/>
            <p:nvPr/>
          </p:nvGrpSpPr>
          <p:grpSpPr>
            <a:xfrm>
              <a:off x="1782684" y="1978568"/>
              <a:ext cx="618022" cy="629497"/>
              <a:chOff x="1782684" y="1978568"/>
              <a:chExt cx="618022" cy="629497"/>
            </a:xfrm>
          </p:grpSpPr>
          <p:sp>
            <p:nvSpPr>
              <p:cNvPr id="77" name="圆角矩形 76">
                <a:extLst>
                  <a:ext uri="{FF2B5EF4-FFF2-40B4-BE49-F238E27FC236}">
                    <a16:creationId xmlns:a16="http://schemas.microsoft.com/office/drawing/2014/main" id="{6CFFAE41-7E4A-7B48-A31C-3C6599D2A39D}"/>
                  </a:ext>
                </a:extLst>
              </p:cNvPr>
              <p:cNvSpPr/>
              <p:nvPr/>
            </p:nvSpPr>
            <p:spPr>
              <a:xfrm>
                <a:off x="1782684" y="1978568"/>
                <a:ext cx="556618" cy="556618"/>
              </a:xfrm>
              <a:prstGeom prst="roundRect">
                <a:avLst>
                  <a:gd name="adj" fmla="val 16419"/>
                </a:avLst>
              </a:prstGeom>
              <a:gradFill>
                <a:gsLst>
                  <a:gs pos="0">
                    <a:srgbClr val="C00000">
                      <a:alpha val="72000"/>
                    </a:srgbClr>
                  </a:gs>
                  <a:gs pos="100000">
                    <a:srgbClr val="C00000">
                      <a:alpha val="4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78" name="圆角矩形 77">
                <a:extLst>
                  <a:ext uri="{FF2B5EF4-FFF2-40B4-BE49-F238E27FC236}">
                    <a16:creationId xmlns:a16="http://schemas.microsoft.com/office/drawing/2014/main" id="{C6790460-5BDD-4745-BC65-46C448AC4589}"/>
                  </a:ext>
                </a:extLst>
              </p:cNvPr>
              <p:cNvSpPr/>
              <p:nvPr/>
            </p:nvSpPr>
            <p:spPr>
              <a:xfrm>
                <a:off x="1844088" y="2051447"/>
                <a:ext cx="556618" cy="556618"/>
              </a:xfrm>
              <a:prstGeom prst="roundRect">
                <a:avLst>
                  <a:gd name="adj" fmla="val 16419"/>
                </a:avLst>
              </a:prstGeom>
              <a:gradFill>
                <a:gsLst>
                  <a:gs pos="0">
                    <a:srgbClr val="C00000">
                      <a:alpha val="40000"/>
                    </a:srgbClr>
                  </a:gs>
                  <a:gs pos="100000">
                    <a:srgbClr val="C00000">
                      <a:alpha val="1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79" name="文本框 78">
                <a:extLst>
                  <a:ext uri="{FF2B5EF4-FFF2-40B4-BE49-F238E27FC236}">
                    <a16:creationId xmlns:a16="http://schemas.microsoft.com/office/drawing/2014/main" id="{D58ACABE-07D6-6448-BBBA-49498C3AA954}"/>
                  </a:ext>
                </a:extLst>
              </p:cNvPr>
              <p:cNvSpPr txBox="1"/>
              <p:nvPr/>
            </p:nvSpPr>
            <p:spPr>
              <a:xfrm>
                <a:off x="1800411" y="2020525"/>
                <a:ext cx="527709" cy="461665"/>
              </a:xfrm>
              <a:prstGeom prst="rect">
                <a:avLst/>
              </a:prstGeom>
              <a:noFill/>
            </p:spPr>
            <p:txBody>
              <a:bodyPr wrap="none" rtlCol="0">
                <a:spAutoFit/>
              </a:bodyPr>
              <a:lstStyle/>
              <a:p>
                <a:pPr algn="l"/>
                <a:r>
                  <a:rPr kumimoji="1" lang="en-US" altLang="zh-CN" sz="2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03</a:t>
                </a:r>
                <a:endParaRPr kumimoji="1" lang="zh-CN" altLang="en-US" sz="2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76" name="文本框 75">
              <a:extLst>
                <a:ext uri="{FF2B5EF4-FFF2-40B4-BE49-F238E27FC236}">
                  <a16:creationId xmlns:a16="http://schemas.microsoft.com/office/drawing/2014/main" id="{871C7755-5C7B-E948-BC39-15C3578E0437}"/>
                </a:ext>
              </a:extLst>
            </p:cNvPr>
            <p:cNvSpPr txBox="1"/>
            <p:nvPr/>
          </p:nvSpPr>
          <p:spPr>
            <a:xfrm>
              <a:off x="2472988" y="1907512"/>
              <a:ext cx="2757015" cy="523220"/>
            </a:xfrm>
            <a:prstGeom prst="rect">
              <a:avLst/>
            </a:prstGeom>
            <a:noFill/>
          </p:spPr>
          <p:txBody>
            <a:bodyPr wrap="square" rtlCol="0">
              <a:spAutoFit/>
            </a:bodyPr>
            <a:lstStyle/>
            <a:p>
              <a:pPr algn="l"/>
              <a:r>
                <a:rPr kumimoji="1" lang="zh-CN" altLang="en-US" sz="2800" b="1" spc="300" dirty="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rPr>
                <a:t>方法</a:t>
              </a:r>
            </a:p>
          </p:txBody>
        </p:sp>
      </p:grpSp>
      <p:grpSp>
        <p:nvGrpSpPr>
          <p:cNvPr id="104" name="组合 103">
            <a:extLst>
              <a:ext uri="{FF2B5EF4-FFF2-40B4-BE49-F238E27FC236}">
                <a16:creationId xmlns:a16="http://schemas.microsoft.com/office/drawing/2014/main" id="{863FE7CC-5959-894D-82CA-FF1C0B167D02}"/>
              </a:ext>
            </a:extLst>
          </p:cNvPr>
          <p:cNvGrpSpPr/>
          <p:nvPr/>
        </p:nvGrpSpPr>
        <p:grpSpPr>
          <a:xfrm>
            <a:off x="6567717" y="2703521"/>
            <a:ext cx="3519329" cy="767627"/>
            <a:chOff x="1782684" y="1907512"/>
            <a:chExt cx="3519329" cy="767627"/>
          </a:xfrm>
        </p:grpSpPr>
        <p:sp>
          <p:nvSpPr>
            <p:cNvPr id="105" name="文本框 104">
              <a:extLst>
                <a:ext uri="{FF2B5EF4-FFF2-40B4-BE49-F238E27FC236}">
                  <a16:creationId xmlns:a16="http://schemas.microsoft.com/office/drawing/2014/main" id="{446D2C2D-5626-D44A-AAA2-343C9C987917}"/>
                </a:ext>
              </a:extLst>
            </p:cNvPr>
            <p:cNvSpPr txBox="1"/>
            <p:nvPr/>
          </p:nvSpPr>
          <p:spPr>
            <a:xfrm>
              <a:off x="2488701" y="2421223"/>
              <a:ext cx="2813312" cy="253916"/>
            </a:xfrm>
            <a:prstGeom prst="rect">
              <a:avLst/>
            </a:prstGeom>
            <a:noFill/>
          </p:spPr>
          <p:txBody>
            <a:bodyPr wrap="square" rtlCol="0">
              <a:spAutoFit/>
            </a:bodyPr>
            <a:lstStyle/>
            <a:p>
              <a:pPr algn="l"/>
              <a:r>
                <a:rPr kumimoji="1" lang="en-US" altLang="zh-CN" sz="1050" spc="300" dirty="0" smtClean="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rPr>
                <a:t>Related Work</a:t>
              </a:r>
            </a:p>
          </p:txBody>
        </p:sp>
        <p:cxnSp>
          <p:nvCxnSpPr>
            <p:cNvPr id="106" name="直线连接符 105">
              <a:extLst>
                <a:ext uri="{FF2B5EF4-FFF2-40B4-BE49-F238E27FC236}">
                  <a16:creationId xmlns:a16="http://schemas.microsoft.com/office/drawing/2014/main" id="{C6B78C72-37F7-6140-BB58-AB98EA38093B}"/>
                </a:ext>
              </a:extLst>
            </p:cNvPr>
            <p:cNvCxnSpPr>
              <a:cxnSpLocks/>
            </p:cNvCxnSpPr>
            <p:nvPr/>
          </p:nvCxnSpPr>
          <p:spPr>
            <a:xfrm>
              <a:off x="2581925" y="2411568"/>
              <a:ext cx="230425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id="{1D0683FF-9480-0349-AE36-D074AA27EFAA}"/>
                </a:ext>
              </a:extLst>
            </p:cNvPr>
            <p:cNvGrpSpPr/>
            <p:nvPr/>
          </p:nvGrpSpPr>
          <p:grpSpPr>
            <a:xfrm>
              <a:off x="1782684" y="1978568"/>
              <a:ext cx="618022" cy="629497"/>
              <a:chOff x="1782684" y="1978568"/>
              <a:chExt cx="618022" cy="629497"/>
            </a:xfrm>
          </p:grpSpPr>
          <p:sp>
            <p:nvSpPr>
              <p:cNvPr id="109" name="圆角矩形 108">
                <a:extLst>
                  <a:ext uri="{FF2B5EF4-FFF2-40B4-BE49-F238E27FC236}">
                    <a16:creationId xmlns:a16="http://schemas.microsoft.com/office/drawing/2014/main" id="{E7259CD3-68F4-AB4C-9951-648337676B08}"/>
                  </a:ext>
                </a:extLst>
              </p:cNvPr>
              <p:cNvSpPr/>
              <p:nvPr/>
            </p:nvSpPr>
            <p:spPr>
              <a:xfrm>
                <a:off x="1782684" y="1978568"/>
                <a:ext cx="556618" cy="556618"/>
              </a:xfrm>
              <a:prstGeom prst="roundRect">
                <a:avLst>
                  <a:gd name="adj" fmla="val 16419"/>
                </a:avLst>
              </a:prstGeom>
              <a:gradFill>
                <a:gsLst>
                  <a:gs pos="0">
                    <a:srgbClr val="C00000">
                      <a:alpha val="72000"/>
                    </a:srgbClr>
                  </a:gs>
                  <a:gs pos="100000">
                    <a:srgbClr val="C00000">
                      <a:alpha val="4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10" name="圆角矩形 109">
                <a:extLst>
                  <a:ext uri="{FF2B5EF4-FFF2-40B4-BE49-F238E27FC236}">
                    <a16:creationId xmlns:a16="http://schemas.microsoft.com/office/drawing/2014/main" id="{0230AFA5-B83E-FC41-A04F-4B529A4A69F3}"/>
                  </a:ext>
                </a:extLst>
              </p:cNvPr>
              <p:cNvSpPr/>
              <p:nvPr/>
            </p:nvSpPr>
            <p:spPr>
              <a:xfrm>
                <a:off x="1844088" y="2051447"/>
                <a:ext cx="556618" cy="556618"/>
              </a:xfrm>
              <a:prstGeom prst="roundRect">
                <a:avLst>
                  <a:gd name="adj" fmla="val 16419"/>
                </a:avLst>
              </a:prstGeom>
              <a:gradFill>
                <a:gsLst>
                  <a:gs pos="0">
                    <a:srgbClr val="C00000">
                      <a:alpha val="40000"/>
                    </a:srgbClr>
                  </a:gs>
                  <a:gs pos="100000">
                    <a:srgbClr val="C00000">
                      <a:alpha val="1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11" name="文本框 110">
                <a:extLst>
                  <a:ext uri="{FF2B5EF4-FFF2-40B4-BE49-F238E27FC236}">
                    <a16:creationId xmlns:a16="http://schemas.microsoft.com/office/drawing/2014/main" id="{3BF8D883-081A-7C49-954F-3603F55E224D}"/>
                  </a:ext>
                </a:extLst>
              </p:cNvPr>
              <p:cNvSpPr txBox="1"/>
              <p:nvPr/>
            </p:nvSpPr>
            <p:spPr>
              <a:xfrm>
                <a:off x="1800411" y="2020525"/>
                <a:ext cx="527709" cy="461665"/>
              </a:xfrm>
              <a:prstGeom prst="rect">
                <a:avLst/>
              </a:prstGeom>
              <a:noFill/>
            </p:spPr>
            <p:txBody>
              <a:bodyPr wrap="none" rtlCol="0">
                <a:spAutoFit/>
              </a:bodyPr>
              <a:lstStyle/>
              <a:p>
                <a:pPr algn="l"/>
                <a:r>
                  <a:rPr kumimoji="1" lang="en-US" altLang="zh-CN" sz="2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02</a:t>
                </a:r>
                <a:endParaRPr kumimoji="1" lang="zh-CN" altLang="en-US" sz="2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108" name="文本框 107">
              <a:extLst>
                <a:ext uri="{FF2B5EF4-FFF2-40B4-BE49-F238E27FC236}">
                  <a16:creationId xmlns:a16="http://schemas.microsoft.com/office/drawing/2014/main" id="{8588AF32-1BB0-1E46-8C46-41C216AF7AEB}"/>
                </a:ext>
              </a:extLst>
            </p:cNvPr>
            <p:cNvSpPr txBox="1"/>
            <p:nvPr/>
          </p:nvSpPr>
          <p:spPr>
            <a:xfrm>
              <a:off x="2472988" y="1907512"/>
              <a:ext cx="2757015" cy="523220"/>
            </a:xfrm>
            <a:prstGeom prst="rect">
              <a:avLst/>
            </a:prstGeom>
            <a:noFill/>
          </p:spPr>
          <p:txBody>
            <a:bodyPr wrap="square" rtlCol="0">
              <a:spAutoFit/>
            </a:bodyPr>
            <a:lstStyle/>
            <a:p>
              <a:pPr algn="l"/>
              <a:r>
                <a:rPr kumimoji="1" lang="zh-CN" altLang="en-US" sz="2800" b="1" spc="300" dirty="0" smtClean="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rPr>
                <a:t>相关工作</a:t>
              </a:r>
              <a:endParaRPr kumimoji="1" lang="zh-CN" altLang="en-US" sz="2800" b="1" spc="300" dirty="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12" name="组合 111">
            <a:extLst>
              <a:ext uri="{FF2B5EF4-FFF2-40B4-BE49-F238E27FC236}">
                <a16:creationId xmlns:a16="http://schemas.microsoft.com/office/drawing/2014/main" id="{374FEFC0-CFAE-F247-9FB0-3184403BF62F}"/>
              </a:ext>
            </a:extLst>
          </p:cNvPr>
          <p:cNvGrpSpPr/>
          <p:nvPr/>
        </p:nvGrpSpPr>
        <p:grpSpPr>
          <a:xfrm>
            <a:off x="6567717" y="4014055"/>
            <a:ext cx="3519329" cy="767627"/>
            <a:chOff x="1782684" y="1907512"/>
            <a:chExt cx="3519329" cy="767627"/>
          </a:xfrm>
        </p:grpSpPr>
        <p:sp>
          <p:nvSpPr>
            <p:cNvPr id="113" name="文本框 112">
              <a:extLst>
                <a:ext uri="{FF2B5EF4-FFF2-40B4-BE49-F238E27FC236}">
                  <a16:creationId xmlns:a16="http://schemas.microsoft.com/office/drawing/2014/main" id="{F65501E6-6294-3D4A-AEE5-8F514A52DC88}"/>
                </a:ext>
              </a:extLst>
            </p:cNvPr>
            <p:cNvSpPr txBox="1"/>
            <p:nvPr/>
          </p:nvSpPr>
          <p:spPr>
            <a:xfrm>
              <a:off x="2488701" y="2421223"/>
              <a:ext cx="2813312" cy="253916"/>
            </a:xfrm>
            <a:prstGeom prst="rect">
              <a:avLst/>
            </a:prstGeom>
            <a:noFill/>
          </p:spPr>
          <p:txBody>
            <a:bodyPr wrap="square" rtlCol="0">
              <a:spAutoFit/>
            </a:bodyPr>
            <a:lstStyle/>
            <a:p>
              <a:pPr algn="l"/>
              <a:r>
                <a:rPr kumimoji="1" lang="en-US" altLang="zh-CN" sz="1050" spc="300" dirty="0" smtClean="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rPr>
                <a:t>Experimental Results</a:t>
              </a:r>
              <a:endParaRPr kumimoji="1" lang="en-US" altLang="zh-CN" sz="1050" spc="300" dirty="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114" name="直线连接符 113">
              <a:extLst>
                <a:ext uri="{FF2B5EF4-FFF2-40B4-BE49-F238E27FC236}">
                  <a16:creationId xmlns:a16="http://schemas.microsoft.com/office/drawing/2014/main" id="{52B20EF4-26B8-D945-9025-478574F00E4F}"/>
                </a:ext>
              </a:extLst>
            </p:cNvPr>
            <p:cNvCxnSpPr>
              <a:cxnSpLocks/>
            </p:cNvCxnSpPr>
            <p:nvPr/>
          </p:nvCxnSpPr>
          <p:spPr>
            <a:xfrm>
              <a:off x="2581925" y="2411568"/>
              <a:ext cx="230425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组合 114">
              <a:extLst>
                <a:ext uri="{FF2B5EF4-FFF2-40B4-BE49-F238E27FC236}">
                  <a16:creationId xmlns:a16="http://schemas.microsoft.com/office/drawing/2014/main" id="{6362B162-4B97-054A-97D4-CD1BCDFD5A74}"/>
                </a:ext>
              </a:extLst>
            </p:cNvPr>
            <p:cNvGrpSpPr/>
            <p:nvPr/>
          </p:nvGrpSpPr>
          <p:grpSpPr>
            <a:xfrm>
              <a:off x="1782684" y="1978568"/>
              <a:ext cx="618022" cy="629497"/>
              <a:chOff x="1782684" y="1978568"/>
              <a:chExt cx="618022" cy="629497"/>
            </a:xfrm>
          </p:grpSpPr>
          <p:sp>
            <p:nvSpPr>
              <p:cNvPr id="117" name="圆角矩形 116">
                <a:extLst>
                  <a:ext uri="{FF2B5EF4-FFF2-40B4-BE49-F238E27FC236}">
                    <a16:creationId xmlns:a16="http://schemas.microsoft.com/office/drawing/2014/main" id="{4CA12C3B-FFF5-9047-9FAB-77DECDC7F39A}"/>
                  </a:ext>
                </a:extLst>
              </p:cNvPr>
              <p:cNvSpPr/>
              <p:nvPr/>
            </p:nvSpPr>
            <p:spPr>
              <a:xfrm>
                <a:off x="1782684" y="1978568"/>
                <a:ext cx="556618" cy="556618"/>
              </a:xfrm>
              <a:prstGeom prst="roundRect">
                <a:avLst>
                  <a:gd name="adj" fmla="val 16419"/>
                </a:avLst>
              </a:prstGeom>
              <a:gradFill>
                <a:gsLst>
                  <a:gs pos="0">
                    <a:srgbClr val="C00000">
                      <a:alpha val="72000"/>
                    </a:srgbClr>
                  </a:gs>
                  <a:gs pos="100000">
                    <a:srgbClr val="C00000">
                      <a:alpha val="4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18" name="圆角矩形 117">
                <a:extLst>
                  <a:ext uri="{FF2B5EF4-FFF2-40B4-BE49-F238E27FC236}">
                    <a16:creationId xmlns:a16="http://schemas.microsoft.com/office/drawing/2014/main" id="{CA019BA5-EFF0-4949-84DF-C976ED516DC3}"/>
                  </a:ext>
                </a:extLst>
              </p:cNvPr>
              <p:cNvSpPr/>
              <p:nvPr/>
            </p:nvSpPr>
            <p:spPr>
              <a:xfrm>
                <a:off x="1844088" y="2051447"/>
                <a:ext cx="556618" cy="556618"/>
              </a:xfrm>
              <a:prstGeom prst="roundRect">
                <a:avLst>
                  <a:gd name="adj" fmla="val 16419"/>
                </a:avLst>
              </a:prstGeom>
              <a:gradFill>
                <a:gsLst>
                  <a:gs pos="0">
                    <a:srgbClr val="C00000">
                      <a:alpha val="40000"/>
                    </a:srgbClr>
                  </a:gs>
                  <a:gs pos="100000">
                    <a:srgbClr val="C00000">
                      <a:alpha val="1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19" name="文本框 118">
                <a:extLst>
                  <a:ext uri="{FF2B5EF4-FFF2-40B4-BE49-F238E27FC236}">
                    <a16:creationId xmlns:a16="http://schemas.microsoft.com/office/drawing/2014/main" id="{3BFE4688-FBE8-F549-AC91-8EC4CCCF6505}"/>
                  </a:ext>
                </a:extLst>
              </p:cNvPr>
              <p:cNvSpPr txBox="1"/>
              <p:nvPr/>
            </p:nvSpPr>
            <p:spPr>
              <a:xfrm>
                <a:off x="1800411" y="2020525"/>
                <a:ext cx="527709" cy="461665"/>
              </a:xfrm>
              <a:prstGeom prst="rect">
                <a:avLst/>
              </a:prstGeom>
              <a:noFill/>
            </p:spPr>
            <p:txBody>
              <a:bodyPr wrap="none" rtlCol="0">
                <a:spAutoFit/>
              </a:bodyPr>
              <a:lstStyle/>
              <a:p>
                <a:pPr algn="l"/>
                <a:r>
                  <a:rPr kumimoji="1" lang="en-US" altLang="zh-CN" sz="2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04</a:t>
                </a:r>
                <a:endParaRPr kumimoji="1" lang="zh-CN" altLang="en-US" sz="2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116" name="文本框 115">
              <a:extLst>
                <a:ext uri="{FF2B5EF4-FFF2-40B4-BE49-F238E27FC236}">
                  <a16:creationId xmlns:a16="http://schemas.microsoft.com/office/drawing/2014/main" id="{DA22ED13-39E8-B24F-A5CE-41E4B2886B5A}"/>
                </a:ext>
              </a:extLst>
            </p:cNvPr>
            <p:cNvSpPr txBox="1"/>
            <p:nvPr/>
          </p:nvSpPr>
          <p:spPr>
            <a:xfrm>
              <a:off x="2472988" y="1907512"/>
              <a:ext cx="2757015" cy="523220"/>
            </a:xfrm>
            <a:prstGeom prst="rect">
              <a:avLst/>
            </a:prstGeom>
            <a:noFill/>
          </p:spPr>
          <p:txBody>
            <a:bodyPr wrap="square" rtlCol="0">
              <a:spAutoFit/>
            </a:bodyPr>
            <a:lstStyle/>
            <a:p>
              <a:pPr algn="l"/>
              <a:r>
                <a:rPr kumimoji="1" lang="zh-CN" altLang="en-US" sz="2800" b="1" spc="300" dirty="0" smtClean="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rPr>
                <a:t>实验结果分析</a:t>
              </a:r>
              <a:endParaRPr kumimoji="1" lang="zh-CN" altLang="en-US" sz="2800" b="1" spc="300" dirty="0">
                <a:gradFill>
                  <a:gsLst>
                    <a:gs pos="0">
                      <a:schemeClr val="tx1">
                        <a:lumMod val="95000"/>
                        <a:lumOff val="5000"/>
                      </a:schemeClr>
                    </a:gs>
                    <a:gs pos="100000">
                      <a:schemeClr val="tx1">
                        <a:lumMod val="65000"/>
                        <a:lumOff val="35000"/>
                      </a:schemeClr>
                    </a:gs>
                  </a:gsLst>
                  <a:lin ang="5400000" scaled="1"/>
                </a:gradFill>
                <a:latin typeface="Arial" panose="020B0604020202020204" pitchFamily="34" charset="0"/>
                <a:ea typeface="Microsoft YaHei"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8903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6374E659-06E0-4042-A6BE-6D6977EDB906}"/>
              </a:ext>
            </a:extLst>
          </p:cNvPr>
          <p:cNvGrpSpPr/>
          <p:nvPr/>
        </p:nvGrpSpPr>
        <p:grpSpPr>
          <a:xfrm>
            <a:off x="0" y="-1"/>
            <a:ext cx="12192000" cy="6858002"/>
            <a:chOff x="0" y="-1"/>
            <a:chExt cx="12192000" cy="6858002"/>
          </a:xfrm>
        </p:grpSpPr>
        <p:sp>
          <p:nvSpPr>
            <p:cNvPr id="17" name="矩形 16">
              <a:extLst>
                <a:ext uri="{FF2B5EF4-FFF2-40B4-BE49-F238E27FC236}">
                  <a16:creationId xmlns:a16="http://schemas.microsoft.com/office/drawing/2014/main" id="{0CC1B4B5-E5B8-2A43-9A48-2F89B549D080}"/>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D4F07EFB-540A-724B-9E1F-F818ED17200A}"/>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42ED7E07-E277-2E45-9597-D2C1BF897BF5}"/>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20" name="组合 19">
            <a:extLst>
              <a:ext uri="{FF2B5EF4-FFF2-40B4-BE49-F238E27FC236}">
                <a16:creationId xmlns:a16="http://schemas.microsoft.com/office/drawing/2014/main" id="{013B0796-67A9-7A4F-99B7-6AB9E5A66374}"/>
              </a:ext>
            </a:extLst>
          </p:cNvPr>
          <p:cNvGrpSpPr/>
          <p:nvPr/>
        </p:nvGrpSpPr>
        <p:grpSpPr>
          <a:xfrm>
            <a:off x="133400" y="140547"/>
            <a:ext cx="11901234" cy="6795389"/>
            <a:chOff x="133400" y="140547"/>
            <a:chExt cx="11901234" cy="6795389"/>
          </a:xfrm>
        </p:grpSpPr>
        <p:pic>
          <p:nvPicPr>
            <p:cNvPr id="21" name="图片 20">
              <a:extLst>
                <a:ext uri="{FF2B5EF4-FFF2-40B4-BE49-F238E27FC236}">
                  <a16:creationId xmlns:a16="http://schemas.microsoft.com/office/drawing/2014/main" id="{DB7E1B58-9D91-E647-98E1-D1BA4C6BE16A}"/>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22" name="图片 21">
              <a:extLst>
                <a:ext uri="{FF2B5EF4-FFF2-40B4-BE49-F238E27FC236}">
                  <a16:creationId xmlns:a16="http://schemas.microsoft.com/office/drawing/2014/main" id="{F093D6A0-9471-534D-8074-6AD08E477CDD}"/>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23" name="图片 22" descr="图片包含 游戏机, 画, 钟表&#10;&#10;描述已自动生成">
              <a:extLst>
                <a:ext uri="{FF2B5EF4-FFF2-40B4-BE49-F238E27FC236}">
                  <a16:creationId xmlns:a16="http://schemas.microsoft.com/office/drawing/2014/main" id="{93EED181-B044-3040-8B50-7E365D6E1D09}"/>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01</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877163" cy="461665"/>
          </a:xfrm>
          <a:prstGeom prst="rect">
            <a:avLst/>
          </a:prstGeom>
          <a:noFill/>
        </p:spPr>
        <p:txBody>
          <a:bodyPr wrap="none" rtlCol="0">
            <a:spAutoFit/>
          </a:bodyPr>
          <a:lstStyle/>
          <a:p>
            <a:pPr algn="l"/>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背景</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sp>
        <p:nvSpPr>
          <p:cNvPr id="13" name="矩形 12">
            <a:extLst>
              <a:ext uri="{FF2B5EF4-FFF2-40B4-BE49-F238E27FC236}">
                <a16:creationId xmlns:a16="http://schemas.microsoft.com/office/drawing/2014/main" id="{5F796594-9244-D142-B9A6-80F69C2EF2C2}"/>
              </a:ext>
            </a:extLst>
          </p:cNvPr>
          <p:cNvSpPr/>
          <p:nvPr/>
        </p:nvSpPr>
        <p:spPr>
          <a:xfrm>
            <a:off x="1101072" y="1953449"/>
            <a:ext cx="9989856" cy="3853363"/>
          </a:xfrm>
          <a:prstGeom prst="rect">
            <a:avLst/>
          </a:prstGeom>
        </p:spPr>
        <p:txBody>
          <a:bodyPr wrap="square">
            <a:spAutoFit/>
          </a:bodyPr>
          <a:lstStyle/>
          <a:p>
            <a:pPr algn="just" hangingPunct="0">
              <a:lnSpc>
                <a:spcPct val="130000"/>
              </a:lnSpc>
            </a:pPr>
            <a:r>
              <a:rPr lang="zh-CN" altLang="en-US" sz="2000" spc="300" dirty="0">
                <a:solidFill>
                  <a:srgbClr val="313131"/>
                </a:solidFill>
                <a:latin typeface="Arial" panose="020B0604020202020204" pitchFamily="34" charset="0"/>
                <a:ea typeface="Microsoft YaHei" panose="020B0503020204020204" pitchFamily="34" charset="-122"/>
                <a:cs typeface="Arial" panose="020B0604020202020204" pitchFamily="34" charset="0"/>
              </a:rPr>
              <a:t>      </a:t>
            </a:r>
            <a:r>
              <a:rPr lang="zh-CN" altLang="en-US" sz="2000" spc="300" dirty="0" smtClean="0">
                <a:solidFill>
                  <a:srgbClr val="313131"/>
                </a:solidFill>
                <a:latin typeface="Arial" panose="020B0604020202020204" pitchFamily="34" charset="0"/>
                <a:ea typeface="Microsoft YaHei" panose="020B0503020204020204" pitchFamily="34" charset="-122"/>
                <a:cs typeface="Arial" panose="020B0604020202020204" pitchFamily="34" charset="0"/>
              </a:rPr>
              <a:t>随着人工智能的发展，智慧教学应用研究在不断深入，通过挖掘大量详实的教学数据，研究分析学生学习状态，为教育教学提供智能化指导。学生课堂数据是反映学生学习状态的重要数据，学生的课堂行为和表情是反映学生学习状态的有效信息，提取学生的学习信息，协助教学和改善学习质量。</a:t>
            </a:r>
            <a:endParaRPr lang="en-US" altLang="zh-CN" sz="2000" spc="300" dirty="0" smtClean="0">
              <a:solidFill>
                <a:srgbClr val="313131"/>
              </a:solidFill>
              <a:latin typeface="Arial" panose="020B0604020202020204" pitchFamily="34" charset="0"/>
              <a:ea typeface="Microsoft YaHei" panose="020B0503020204020204" pitchFamily="34" charset="-122"/>
              <a:cs typeface="Arial" panose="020B0604020202020204" pitchFamily="34" charset="0"/>
            </a:endParaRPr>
          </a:p>
          <a:p>
            <a:pPr algn="just" hangingPunct="0">
              <a:lnSpc>
                <a:spcPct val="130000"/>
              </a:lnSpc>
            </a:pPr>
            <a:r>
              <a:rPr lang="zh-CN" altLang="en-US" sz="2000" spc="300" dirty="0" smtClean="0">
                <a:latin typeface="Arial" panose="020B0604020202020204" pitchFamily="34" charset="0"/>
                <a:ea typeface="Microsoft YaHei" panose="020B0503020204020204" pitchFamily="34" charset="-122"/>
                <a:cs typeface="Arial" panose="020B0604020202020204" pitchFamily="34" charset="0"/>
              </a:rPr>
              <a:t>      在智慧教育背景下已经有很多的学生课堂行为分析研究取得了初步的成果。当前</a:t>
            </a:r>
            <a:r>
              <a:rPr lang="zh-CN" altLang="en-US" sz="2000" spc="300" dirty="0">
                <a:latin typeface="Arial" panose="020B0604020202020204" pitchFamily="34" charset="0"/>
                <a:ea typeface="Microsoft YaHei" panose="020B0503020204020204" pitchFamily="34" charset="-122"/>
                <a:cs typeface="Arial" panose="020B0604020202020204" pitchFamily="34" charset="0"/>
              </a:rPr>
              <a:t>的学生行为识别方法一种是</a:t>
            </a:r>
            <a:r>
              <a:rPr lang="zh-CN" altLang="en-US" sz="2400" b="1" spc="300" dirty="0">
                <a:latin typeface="Arial" panose="020B0604020202020204" pitchFamily="34" charset="0"/>
                <a:ea typeface="Microsoft YaHei" panose="020B0503020204020204" pitchFamily="34" charset="-122"/>
                <a:cs typeface="Arial" panose="020B0604020202020204" pitchFamily="34" charset="0"/>
              </a:rPr>
              <a:t>基于目标检测和图像分类</a:t>
            </a:r>
            <a:r>
              <a:rPr lang="zh-CN" altLang="en-US" sz="2000" spc="300" dirty="0">
                <a:latin typeface="Arial" panose="020B0604020202020204" pitchFamily="34" charset="0"/>
                <a:ea typeface="Microsoft YaHei" panose="020B0503020204020204" pitchFamily="34" charset="-122"/>
                <a:cs typeface="Arial" panose="020B0604020202020204" pitchFamily="34" charset="0"/>
              </a:rPr>
              <a:t>，另一种是</a:t>
            </a:r>
            <a:r>
              <a:rPr lang="zh-CN" altLang="en-US" sz="2400" b="1" spc="300" dirty="0">
                <a:latin typeface="Arial" panose="020B0604020202020204" pitchFamily="34" charset="0"/>
                <a:ea typeface="Microsoft YaHei" panose="020B0503020204020204" pitchFamily="34" charset="-122"/>
                <a:cs typeface="Arial" panose="020B0604020202020204" pitchFamily="34" charset="0"/>
              </a:rPr>
              <a:t>基于关节识别和关节点移动变化识别</a:t>
            </a:r>
            <a:r>
              <a:rPr lang="zh-CN" altLang="en-US" sz="2000" spc="300" dirty="0">
                <a:latin typeface="Arial" panose="020B0604020202020204" pitchFamily="34" charset="0"/>
                <a:ea typeface="Microsoft YaHei" panose="020B0503020204020204" pitchFamily="34" charset="-122"/>
                <a:cs typeface="Arial" panose="020B0604020202020204" pitchFamily="34" charset="0"/>
              </a:rPr>
              <a:t>。对于时间性的关节点的位置变化来识别行为动作的研究比较深入，但由于复杂密集课堂场景中遮挡较大，检测学生骨骼关键点存在很大的挑战。</a:t>
            </a:r>
            <a:endParaRPr lang="en-US" altLang="zh-CN" sz="2000" spc="300" dirty="0" smtClean="0">
              <a:latin typeface="Arial" panose="020B0604020202020204" pitchFamily="34" charset="0"/>
              <a:ea typeface="Microsoft YaHei"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267E8ED8-D2DB-574E-92F9-BC2F3809A74D}"/>
              </a:ext>
            </a:extLst>
          </p:cNvPr>
          <p:cNvSpPr txBox="1"/>
          <p:nvPr/>
        </p:nvSpPr>
        <p:spPr>
          <a:xfrm>
            <a:off x="1415480" y="1372218"/>
            <a:ext cx="1569660" cy="461665"/>
          </a:xfrm>
          <a:prstGeom prst="rect">
            <a:avLst/>
          </a:prstGeom>
          <a:noFill/>
        </p:spPr>
        <p:txBody>
          <a:bodyPr wrap="none" rtlCol="0">
            <a:spAutoFit/>
          </a:bodyPr>
          <a:lstStyle/>
          <a:p>
            <a:pPr algn="l"/>
            <a:r>
              <a:rPr kumimoji="1" lang="zh-CN" altLang="en-US" sz="2400" b="1" spc="300" dirty="0" smtClean="0">
                <a:gradFill>
                  <a:gsLst>
                    <a:gs pos="0">
                      <a:srgbClr val="C00000"/>
                    </a:gs>
                    <a:gs pos="100000">
                      <a:srgbClr val="C00000">
                        <a:lumMod val="59000"/>
                      </a:srgbClr>
                    </a:gs>
                  </a:gsLst>
                  <a:lin ang="5400000" scaled="1"/>
                </a:gradFill>
                <a:latin typeface="Arial" panose="020B0604020202020204" pitchFamily="34" charset="0"/>
                <a:ea typeface="Microsoft YaHei" panose="020B0503020204020204" pitchFamily="34" charset="-122"/>
                <a:cs typeface="Arial" panose="020B0604020202020204" pitchFamily="34" charset="0"/>
              </a:rPr>
              <a:t>背景介绍</a:t>
            </a:r>
            <a:endParaRPr kumimoji="1" lang="zh-CN" altLang="en-US" sz="2400" b="1" spc="300" dirty="0">
              <a:gradFill>
                <a:gsLst>
                  <a:gs pos="0">
                    <a:srgbClr val="C00000"/>
                  </a:gs>
                  <a:gs pos="100000">
                    <a:srgbClr val="C00000">
                      <a:lumMod val="59000"/>
                    </a:srgbClr>
                  </a:gs>
                </a:gsLst>
                <a:lin ang="5400000" scaled="1"/>
              </a:gradFill>
              <a:latin typeface="Arial" panose="020B0604020202020204" pitchFamily="34" charset="0"/>
              <a:ea typeface="Microsoft YaHei" panose="020B0503020204020204" pitchFamily="34" charset="-122"/>
              <a:cs typeface="Arial" panose="020B0604020202020204" pitchFamily="34" charset="0"/>
            </a:endParaRPr>
          </a:p>
        </p:txBody>
      </p:sp>
      <p:sp>
        <p:nvSpPr>
          <p:cNvPr id="15" name="圆角矩形 14">
            <a:extLst>
              <a:ext uri="{FF2B5EF4-FFF2-40B4-BE49-F238E27FC236}">
                <a16:creationId xmlns:a16="http://schemas.microsoft.com/office/drawing/2014/main" id="{B1F09C35-1E72-AF4C-B181-D991BC7A2FB8}"/>
              </a:ext>
            </a:extLst>
          </p:cNvPr>
          <p:cNvSpPr/>
          <p:nvPr/>
        </p:nvSpPr>
        <p:spPr>
          <a:xfrm>
            <a:off x="1128483" y="1487477"/>
            <a:ext cx="214989" cy="214989"/>
          </a:xfrm>
          <a:prstGeom prst="roundRect">
            <a:avLst/>
          </a:prstGeom>
          <a:gradFill>
            <a:gsLst>
              <a:gs pos="0">
                <a:srgbClr val="C00000"/>
              </a:gs>
              <a:gs pos="100000">
                <a:srgbClr val="C00000">
                  <a:lumMod val="5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31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6E688555-945E-8541-9F89-F8445E2A4B6C}"/>
              </a:ext>
            </a:extLst>
          </p:cNvPr>
          <p:cNvGrpSpPr/>
          <p:nvPr/>
        </p:nvGrpSpPr>
        <p:grpSpPr>
          <a:xfrm>
            <a:off x="0" y="-1"/>
            <a:ext cx="12192000" cy="6858002"/>
            <a:chOff x="0" y="-1"/>
            <a:chExt cx="12192000" cy="6858002"/>
          </a:xfrm>
        </p:grpSpPr>
        <p:sp>
          <p:nvSpPr>
            <p:cNvPr id="22" name="矩形 21">
              <a:extLst>
                <a:ext uri="{FF2B5EF4-FFF2-40B4-BE49-F238E27FC236}">
                  <a16:creationId xmlns:a16="http://schemas.microsoft.com/office/drawing/2014/main" id="{2C3CD16C-BBF6-EA48-9615-31D43C6FABBF}"/>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27F9E61C-0676-C740-BAA8-5FA5E4DE2731}"/>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5F1E5855-ED09-BB4A-904C-06BD695D4697}"/>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25" name="组合 24">
            <a:extLst>
              <a:ext uri="{FF2B5EF4-FFF2-40B4-BE49-F238E27FC236}">
                <a16:creationId xmlns:a16="http://schemas.microsoft.com/office/drawing/2014/main" id="{CE460B2D-3027-A548-882D-EAE8B29A80C7}"/>
              </a:ext>
            </a:extLst>
          </p:cNvPr>
          <p:cNvGrpSpPr/>
          <p:nvPr/>
        </p:nvGrpSpPr>
        <p:grpSpPr>
          <a:xfrm>
            <a:off x="133400" y="140547"/>
            <a:ext cx="11901234" cy="6795389"/>
            <a:chOff x="133400" y="140547"/>
            <a:chExt cx="11901234" cy="6795389"/>
          </a:xfrm>
        </p:grpSpPr>
        <p:pic>
          <p:nvPicPr>
            <p:cNvPr id="29" name="图片 28">
              <a:extLst>
                <a:ext uri="{FF2B5EF4-FFF2-40B4-BE49-F238E27FC236}">
                  <a16:creationId xmlns:a16="http://schemas.microsoft.com/office/drawing/2014/main" id="{48AF64D5-61E2-2C4D-B770-AF01C4A41692}"/>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0" name="图片 29">
              <a:extLst>
                <a:ext uri="{FF2B5EF4-FFF2-40B4-BE49-F238E27FC236}">
                  <a16:creationId xmlns:a16="http://schemas.microsoft.com/office/drawing/2014/main" id="{96736CBC-8395-5D49-9564-F1D3E601B715}"/>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1" name="图片 30" descr="图片包含 游戏机, 画, 钟表&#10;&#10;描述已自动生成">
              <a:extLst>
                <a:ext uri="{FF2B5EF4-FFF2-40B4-BE49-F238E27FC236}">
                  <a16:creationId xmlns:a16="http://schemas.microsoft.com/office/drawing/2014/main" id="{C52A9106-CB4D-B748-9654-A6EEE495F69D}"/>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01</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1569660" cy="461665"/>
          </a:xfrm>
          <a:prstGeom prst="rect">
            <a:avLst/>
          </a:prstGeom>
          <a:noFill/>
        </p:spPr>
        <p:txBody>
          <a:bodyPr wrap="none" rtlCol="0">
            <a:spAutoFit/>
          </a:bodyPr>
          <a:lstStyle/>
          <a:p>
            <a:pPr algn="l"/>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研究动机</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sp>
        <p:nvSpPr>
          <p:cNvPr id="13" name="任意形状 12">
            <a:extLst>
              <a:ext uri="{FF2B5EF4-FFF2-40B4-BE49-F238E27FC236}">
                <a16:creationId xmlns:a16="http://schemas.microsoft.com/office/drawing/2014/main" id="{94BD5F88-48FE-2648-8333-1D979343CD2D}"/>
              </a:ext>
            </a:extLst>
          </p:cNvPr>
          <p:cNvSpPr/>
          <p:nvPr/>
        </p:nvSpPr>
        <p:spPr>
          <a:xfrm>
            <a:off x="2016020" y="1968773"/>
            <a:ext cx="9458636" cy="3928371"/>
          </a:xfrm>
          <a:custGeom>
            <a:avLst/>
            <a:gdLst>
              <a:gd name="connsiteX0" fmla="*/ 7477246 w 7892778"/>
              <a:gd name="connsiteY0" fmla="*/ 0 h 3278037"/>
              <a:gd name="connsiteX1" fmla="*/ 7892778 w 7892778"/>
              <a:gd name="connsiteY1" fmla="*/ 0 h 3278037"/>
              <a:gd name="connsiteX2" fmla="*/ 7892778 w 7892778"/>
              <a:gd name="connsiteY2" fmla="*/ 2781482 h 3278037"/>
              <a:gd name="connsiteX3" fmla="*/ 7892778 w 7892778"/>
              <a:gd name="connsiteY3" fmla="*/ 3278037 h 3278037"/>
              <a:gd name="connsiteX4" fmla="*/ 7396223 w 7892778"/>
              <a:gd name="connsiteY4" fmla="*/ 2781482 h 3278037"/>
              <a:gd name="connsiteX5" fmla="*/ 0 w 7892778"/>
              <a:gd name="connsiteY5" fmla="*/ 2781482 h 3278037"/>
              <a:gd name="connsiteX6" fmla="*/ 0 w 7892778"/>
              <a:gd name="connsiteY6" fmla="*/ 2384385 h 3278037"/>
              <a:gd name="connsiteX7" fmla="*/ 7477246 w 7892778"/>
              <a:gd name="connsiteY7" fmla="*/ 2384385 h 32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2778" h="3278037">
                <a:moveTo>
                  <a:pt x="7477246" y="0"/>
                </a:moveTo>
                <a:lnTo>
                  <a:pt x="7892778" y="0"/>
                </a:lnTo>
                <a:lnTo>
                  <a:pt x="7892778" y="2781482"/>
                </a:lnTo>
                <a:lnTo>
                  <a:pt x="7892778" y="3278037"/>
                </a:lnTo>
                <a:lnTo>
                  <a:pt x="7396223" y="2781482"/>
                </a:lnTo>
                <a:lnTo>
                  <a:pt x="0" y="2781482"/>
                </a:lnTo>
                <a:lnTo>
                  <a:pt x="0" y="2384385"/>
                </a:lnTo>
                <a:lnTo>
                  <a:pt x="7477246" y="2384385"/>
                </a:lnTo>
                <a:close/>
              </a:path>
            </a:pathLst>
          </a:custGeom>
          <a:gradFill>
            <a:gsLst>
              <a:gs pos="0">
                <a:schemeClr val="tx1">
                  <a:alpha val="10000"/>
                </a:schemeClr>
              </a:gs>
              <a:gs pos="100000">
                <a:schemeClr val="tx1">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94DDF8D8-0DBB-6048-A558-5EF63BC40827}"/>
              </a:ext>
            </a:extLst>
          </p:cNvPr>
          <p:cNvSpPr/>
          <p:nvPr/>
        </p:nvSpPr>
        <p:spPr>
          <a:xfrm>
            <a:off x="1697320" y="1656891"/>
            <a:ext cx="9338897" cy="31808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20" name="任意形状 19">
            <a:extLst>
              <a:ext uri="{FF2B5EF4-FFF2-40B4-BE49-F238E27FC236}">
                <a16:creationId xmlns:a16="http://schemas.microsoft.com/office/drawing/2014/main" id="{F922CBC8-0FDC-A944-9966-1091B86C34CD}"/>
              </a:ext>
            </a:extLst>
          </p:cNvPr>
          <p:cNvSpPr/>
          <p:nvPr/>
        </p:nvSpPr>
        <p:spPr>
          <a:xfrm rot="5400000">
            <a:off x="4299142" y="-1118487"/>
            <a:ext cx="4162896" cy="9566372"/>
          </a:xfrm>
          <a:custGeom>
            <a:avLst/>
            <a:gdLst>
              <a:gd name="connsiteX0" fmla="*/ 85637 w 3473735"/>
              <a:gd name="connsiteY0" fmla="*/ 7897037 h 7982674"/>
              <a:gd name="connsiteX1" fmla="*/ 2774639 w 3473735"/>
              <a:gd name="connsiteY1" fmla="*/ 7897037 h 7982674"/>
              <a:gd name="connsiteX2" fmla="*/ 2774639 w 3473735"/>
              <a:gd name="connsiteY2" fmla="*/ 85637 h 7982674"/>
              <a:gd name="connsiteX3" fmla="*/ 85637 w 3473735"/>
              <a:gd name="connsiteY3" fmla="*/ 85637 h 7982674"/>
              <a:gd name="connsiteX4" fmla="*/ 0 w 3473735"/>
              <a:gd name="connsiteY4" fmla="*/ 7982674 h 7982674"/>
              <a:gd name="connsiteX5" fmla="*/ 0 w 3473735"/>
              <a:gd name="connsiteY5" fmla="*/ 0 h 7982674"/>
              <a:gd name="connsiteX6" fmla="*/ 2860276 w 3473735"/>
              <a:gd name="connsiteY6" fmla="*/ 0 h 7982674"/>
              <a:gd name="connsiteX7" fmla="*/ 2860276 w 3473735"/>
              <a:gd name="connsiteY7" fmla="*/ 7369215 h 7982674"/>
              <a:gd name="connsiteX8" fmla="*/ 3473735 w 3473735"/>
              <a:gd name="connsiteY8" fmla="*/ 7982674 h 7982674"/>
              <a:gd name="connsiteX9" fmla="*/ 2860276 w 3473735"/>
              <a:gd name="connsiteY9" fmla="*/ 7982674 h 798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735" h="7982674">
                <a:moveTo>
                  <a:pt x="85637" y="7897037"/>
                </a:moveTo>
                <a:lnTo>
                  <a:pt x="2774639" y="7897037"/>
                </a:lnTo>
                <a:lnTo>
                  <a:pt x="2774639" y="85637"/>
                </a:lnTo>
                <a:lnTo>
                  <a:pt x="85637" y="85637"/>
                </a:lnTo>
                <a:close/>
                <a:moveTo>
                  <a:pt x="0" y="7982674"/>
                </a:moveTo>
                <a:lnTo>
                  <a:pt x="0" y="0"/>
                </a:lnTo>
                <a:lnTo>
                  <a:pt x="2860276" y="0"/>
                </a:lnTo>
                <a:lnTo>
                  <a:pt x="2860276" y="7369215"/>
                </a:lnTo>
                <a:lnTo>
                  <a:pt x="3473735" y="7982674"/>
                </a:lnTo>
                <a:lnTo>
                  <a:pt x="2860276" y="7982674"/>
                </a:lnTo>
                <a:close/>
              </a:path>
            </a:pathLst>
          </a:custGeom>
          <a:gradFill>
            <a:gsLst>
              <a:gs pos="0">
                <a:srgbClr val="C00000"/>
              </a:gs>
              <a:gs pos="100000">
                <a:srgbClr val="C00000">
                  <a:lumMod val="8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2B7F4900-131C-714A-AE31-9AC0B6BD95BD}"/>
              </a:ext>
            </a:extLst>
          </p:cNvPr>
          <p:cNvSpPr txBox="1"/>
          <p:nvPr/>
        </p:nvSpPr>
        <p:spPr>
          <a:xfrm>
            <a:off x="1904132" y="1867726"/>
            <a:ext cx="8885070" cy="2893100"/>
          </a:xfrm>
          <a:prstGeom prst="rect">
            <a:avLst/>
          </a:prstGeom>
          <a:noFill/>
        </p:spPr>
        <p:txBody>
          <a:bodyPr wrap="square" rtlCol="0">
            <a:spAutoFit/>
          </a:bodyPr>
          <a:lstStyle/>
          <a:p>
            <a:pPr algn="just" hangingPunct="0">
              <a:lnSpc>
                <a:spcPct val="130000"/>
              </a:lnSpc>
            </a:pPr>
            <a:r>
              <a:rPr kumimoji="1" lang="zh-CN" altLang="en-US" sz="2800" b="1" spc="300" dirty="0">
                <a:latin typeface="Arial" panose="020B0604020202020204" pitchFamily="34" charset="0"/>
                <a:ea typeface="Microsoft YaHei" panose="020B0503020204020204" pitchFamily="34" charset="-122"/>
                <a:cs typeface="Arial" panose="020B0604020202020204" pitchFamily="34" charset="0"/>
              </a:rPr>
              <a:t>      </a:t>
            </a:r>
            <a:r>
              <a:rPr kumimoji="1" lang="zh-CN" altLang="en-US" sz="2800" spc="300" dirty="0" smtClean="0">
                <a:latin typeface="Arial" panose="020B0604020202020204" pitchFamily="34" charset="0"/>
                <a:ea typeface="Microsoft YaHei" panose="020B0503020204020204" pitchFamily="34" charset="-122"/>
                <a:cs typeface="Arial" panose="020B0604020202020204" pitchFamily="34" charset="0"/>
              </a:rPr>
              <a:t>对教学课堂场景下的学生课堂行为识别</a:t>
            </a:r>
            <a:r>
              <a:rPr kumimoji="1" lang="zh-CN" altLang="en-US" sz="2800" spc="300" dirty="0">
                <a:latin typeface="Arial" panose="020B0604020202020204" pitchFamily="34" charset="0"/>
                <a:ea typeface="Microsoft YaHei" panose="020B0503020204020204" pitchFamily="34" charset="-122"/>
                <a:cs typeface="Arial" panose="020B0604020202020204" pitchFamily="34" charset="0"/>
              </a:rPr>
              <a:t>不</a:t>
            </a:r>
            <a:r>
              <a:rPr kumimoji="1" lang="zh-CN" altLang="en-US" sz="2800" spc="300" dirty="0" smtClean="0">
                <a:latin typeface="Arial" panose="020B0604020202020204" pitchFamily="34" charset="0"/>
                <a:ea typeface="Microsoft YaHei" panose="020B0503020204020204" pitchFamily="34" charset="-122"/>
                <a:cs typeface="Arial" panose="020B0604020202020204" pitchFamily="34" charset="0"/>
              </a:rPr>
              <a:t>同于其他多目标行为识别任务，学生行为类别相似度高、类别分布不均衡、目标尺度差异大、目标密集度高、目标重叠、小目标数量大等挑战会使得检测性能较差。</a:t>
            </a:r>
            <a:endParaRPr kumimoji="1" lang="zh-CN" altLang="en-US" sz="2800" spc="300"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66101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D5C4FDDE-35B5-C84A-AFAE-72544059B6BF}"/>
              </a:ext>
            </a:extLst>
          </p:cNvPr>
          <p:cNvGrpSpPr/>
          <p:nvPr/>
        </p:nvGrpSpPr>
        <p:grpSpPr>
          <a:xfrm>
            <a:off x="0" y="-1"/>
            <a:ext cx="12192000" cy="6858002"/>
            <a:chOff x="0" y="-1"/>
            <a:chExt cx="12192000" cy="6858002"/>
          </a:xfrm>
        </p:grpSpPr>
        <p:sp>
          <p:nvSpPr>
            <p:cNvPr id="33" name="矩形 32">
              <a:extLst>
                <a:ext uri="{FF2B5EF4-FFF2-40B4-BE49-F238E27FC236}">
                  <a16:creationId xmlns:a16="http://schemas.microsoft.com/office/drawing/2014/main" id="{22203AE6-4301-6C42-9B33-4A6F98C287D3}"/>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BAA69DE5-F426-1D4E-9A5F-18201FEFE448}"/>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B4059CF1-9442-4D4C-9BD1-49EED04F74DB}"/>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36" name="组合 35">
            <a:extLst>
              <a:ext uri="{FF2B5EF4-FFF2-40B4-BE49-F238E27FC236}">
                <a16:creationId xmlns:a16="http://schemas.microsoft.com/office/drawing/2014/main" id="{11E388E0-2CB2-0D44-8374-9900DE962308}"/>
              </a:ext>
            </a:extLst>
          </p:cNvPr>
          <p:cNvGrpSpPr/>
          <p:nvPr/>
        </p:nvGrpSpPr>
        <p:grpSpPr>
          <a:xfrm>
            <a:off x="133400" y="140547"/>
            <a:ext cx="11901234" cy="6795389"/>
            <a:chOff x="133400" y="140547"/>
            <a:chExt cx="11901234" cy="6795389"/>
          </a:xfrm>
        </p:grpSpPr>
        <p:pic>
          <p:nvPicPr>
            <p:cNvPr id="37" name="图片 36">
              <a:extLst>
                <a:ext uri="{FF2B5EF4-FFF2-40B4-BE49-F238E27FC236}">
                  <a16:creationId xmlns:a16="http://schemas.microsoft.com/office/drawing/2014/main" id="{7DE12948-98A0-BD47-B010-541E659934CB}"/>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8" name="图片 37">
              <a:extLst>
                <a:ext uri="{FF2B5EF4-FFF2-40B4-BE49-F238E27FC236}">
                  <a16:creationId xmlns:a16="http://schemas.microsoft.com/office/drawing/2014/main" id="{42DC0508-FFC4-D842-ABBB-F4D1832830E0}"/>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9" name="图片 38" descr="图片包含 游戏机, 画, 钟表&#10;&#10;描述已自动生成">
              <a:extLst>
                <a:ext uri="{FF2B5EF4-FFF2-40B4-BE49-F238E27FC236}">
                  <a16:creationId xmlns:a16="http://schemas.microsoft.com/office/drawing/2014/main" id="{58B5125A-53DA-1F41-8894-0969CB14E3D5}"/>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01</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2262158" cy="461665"/>
          </a:xfrm>
          <a:prstGeom prst="rect">
            <a:avLst/>
          </a:prstGeom>
          <a:noFill/>
        </p:spPr>
        <p:txBody>
          <a:bodyPr wrap="none" rtlCol="0">
            <a:spAutoFit/>
          </a:bodyPr>
          <a:lstStyle/>
          <a:p>
            <a:pPr algn="l"/>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课堂常见场景</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pic>
        <p:nvPicPr>
          <p:cNvPr id="11" name="Picture 6">
            <a:extLst>
              <a:ext uri="{FF2B5EF4-FFF2-40B4-BE49-F238E27FC236}">
                <a16:creationId xmlns:a16="http://schemas.microsoft.com/office/drawing/2014/main" id="{84D13FC9-205D-8643-BFC1-BAC1FB62D023}"/>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702816" y="1982461"/>
            <a:ext cx="5440923" cy="3060519"/>
          </a:xfrm>
          <a:prstGeom prst="rect">
            <a:avLst/>
          </a:prstGeom>
          <a:noFill/>
          <a:ln w="28575">
            <a:gradFill>
              <a:gsLst>
                <a:gs pos="50000">
                  <a:schemeClr val="bg1">
                    <a:alpha val="0"/>
                    <a:lumMod val="0"/>
                    <a:lumOff val="100000"/>
                  </a:schemeClr>
                </a:gs>
                <a:gs pos="0">
                  <a:srgbClr val="C00000"/>
                </a:gs>
                <a:gs pos="100000">
                  <a:srgbClr val="C00000"/>
                </a:gs>
              </a:gsLst>
              <a:lin ang="2700000" scaled="0"/>
            </a:gradFill>
            <a:miter lim="800000"/>
            <a:headEnd/>
            <a:tailEnd/>
          </a:ln>
          <a:extLst>
            <a:ext uri="{909E8E84-426E-40DD-AFC4-6F175D3DCCD1}">
              <a14:hiddenFill xmlns:a14="http://schemas.microsoft.com/office/drawing/2010/main">
                <a:solidFill>
                  <a:srgbClr val="FFFFFF"/>
                </a:solidFill>
              </a14:hiddenFill>
            </a:ext>
          </a:extLst>
        </p:spPr>
      </p:pic>
      <p:grpSp>
        <p:nvGrpSpPr>
          <p:cNvPr id="25" name="组合 24">
            <a:extLst>
              <a:ext uri="{FF2B5EF4-FFF2-40B4-BE49-F238E27FC236}">
                <a16:creationId xmlns:a16="http://schemas.microsoft.com/office/drawing/2014/main" id="{957DEEAE-2AD2-0344-93FF-AE613F8B11FE}"/>
              </a:ext>
            </a:extLst>
          </p:cNvPr>
          <p:cNvGrpSpPr/>
          <p:nvPr/>
        </p:nvGrpSpPr>
        <p:grpSpPr>
          <a:xfrm>
            <a:off x="6634850" y="2534657"/>
            <a:ext cx="4722789" cy="2251211"/>
            <a:chOff x="872163" y="4601999"/>
            <a:chExt cx="4722789" cy="2251211"/>
          </a:xfrm>
        </p:grpSpPr>
        <p:sp>
          <p:nvSpPr>
            <p:cNvPr id="29" name="矩形 28">
              <a:extLst>
                <a:ext uri="{FF2B5EF4-FFF2-40B4-BE49-F238E27FC236}">
                  <a16:creationId xmlns:a16="http://schemas.microsoft.com/office/drawing/2014/main" id="{4EECA5B4-75D1-D847-B52E-C249B361A59B}"/>
                </a:ext>
              </a:extLst>
            </p:cNvPr>
            <p:cNvSpPr/>
            <p:nvPr/>
          </p:nvSpPr>
          <p:spPr>
            <a:xfrm>
              <a:off x="872163" y="4840351"/>
              <a:ext cx="4722789" cy="2012859"/>
            </a:xfrm>
            <a:prstGeom prst="rect">
              <a:avLst/>
            </a:prstGeom>
          </p:spPr>
          <p:txBody>
            <a:bodyPr wrap="square">
              <a:spAutoFit/>
            </a:bodyPr>
            <a:lstStyle/>
            <a:p>
              <a:pPr algn="just" hangingPunct="0">
                <a:lnSpc>
                  <a:spcPct val="130000"/>
                </a:lnSpc>
              </a:pPr>
              <a:r>
                <a:rPr lang="zh-CN" altLang="en-US" sz="1600" spc="300" dirty="0">
                  <a:latin typeface="Arial" panose="020B0604020202020204" pitchFamily="34" charset="0"/>
                  <a:ea typeface="Microsoft YaHei" panose="020B0503020204020204" pitchFamily="34" charset="-122"/>
                  <a:cs typeface="Arial" panose="020B0604020202020204" pitchFamily="34" charset="0"/>
                </a:rPr>
                <a:t>面对教室场景中的各种挑战，如只能看到头部的重度遮挡，人体严重不完整，成像对象小等</a:t>
              </a:r>
              <a:r>
                <a:rPr lang="zh-CN" altLang="en-US" sz="1600" spc="300" dirty="0" smtClean="0">
                  <a:latin typeface="Arial" panose="020B0604020202020204" pitchFamily="34" charset="0"/>
                  <a:ea typeface="Microsoft YaHei" panose="020B0503020204020204" pitchFamily="34" charset="-122"/>
                  <a:cs typeface="Arial" panose="020B0604020202020204" pitchFamily="34" charset="0"/>
                </a:rPr>
                <a:t>。我们真正需要的只是学生的行为状态，比如“听课”、“站立”</a:t>
              </a:r>
              <a:r>
                <a:rPr lang="zh-CN" altLang="en-US" sz="1600" spc="300" dirty="0">
                  <a:latin typeface="Arial" panose="020B0604020202020204" pitchFamily="34" charset="0"/>
                  <a:ea typeface="Microsoft YaHei" panose="020B0503020204020204" pitchFamily="34" charset="-122"/>
                  <a:cs typeface="Arial" panose="020B0604020202020204" pitchFamily="34" charset="0"/>
                </a:rPr>
                <a:t>、</a:t>
              </a:r>
              <a:r>
                <a:rPr lang="zh-CN" altLang="en-US" sz="1600" spc="300" dirty="0" smtClean="0">
                  <a:latin typeface="Arial" panose="020B0604020202020204" pitchFamily="34" charset="0"/>
                  <a:ea typeface="Microsoft YaHei" panose="020B0503020204020204" pitchFamily="34" charset="-122"/>
                  <a:cs typeface="Arial" panose="020B0604020202020204" pitchFamily="34" charset="0"/>
                </a:rPr>
                <a:t>“趴着”、“记笔记”</a:t>
              </a:r>
              <a:r>
                <a:rPr lang="zh-CN" altLang="en-US" sz="1600" spc="300" dirty="0">
                  <a:latin typeface="Arial" panose="020B0604020202020204" pitchFamily="34" charset="0"/>
                  <a:ea typeface="Microsoft YaHei" panose="020B0503020204020204" pitchFamily="34" charset="-122"/>
                  <a:cs typeface="Arial" panose="020B0604020202020204" pitchFamily="34" charset="0"/>
                </a:rPr>
                <a:t>、</a:t>
              </a:r>
              <a:r>
                <a:rPr lang="zh-CN" altLang="en-US" sz="1600" spc="300" dirty="0" smtClean="0">
                  <a:latin typeface="Arial" panose="020B0604020202020204" pitchFamily="34" charset="0"/>
                  <a:ea typeface="Microsoft YaHei" panose="020B0503020204020204" pitchFamily="34" charset="-122"/>
                  <a:cs typeface="Arial" panose="020B0604020202020204" pitchFamily="34" charset="0"/>
                </a:rPr>
                <a:t>“玩手机”等基础行为，反馈教学效果，学生的</a:t>
              </a:r>
              <a:r>
                <a:rPr lang="zh-CN" altLang="en-US" sz="1600" spc="300" dirty="0">
                  <a:latin typeface="Arial" panose="020B0604020202020204" pitchFamily="34" charset="0"/>
                  <a:ea typeface="Microsoft YaHei" panose="020B0503020204020204" pitchFamily="34" charset="-122"/>
                  <a:cs typeface="Arial" panose="020B0604020202020204" pitchFamily="34" charset="0"/>
                </a:rPr>
                <a:t>学习</a:t>
              </a:r>
              <a:r>
                <a:rPr lang="zh-CN" altLang="en-US" sz="1600" spc="300" dirty="0" smtClean="0">
                  <a:latin typeface="Arial" panose="020B0604020202020204" pitchFamily="34" charset="0"/>
                  <a:ea typeface="Microsoft YaHei" panose="020B0503020204020204" pitchFamily="34" charset="-122"/>
                  <a:cs typeface="Arial" panose="020B0604020202020204" pitchFamily="34" charset="0"/>
                </a:rPr>
                <a:t>状态。</a:t>
              </a:r>
              <a:endParaRPr kumimoji="1" lang="zh-CN" altLang="en-US" sz="1600" spc="300" dirty="0">
                <a:latin typeface="Arial" panose="020B0604020202020204" pitchFamily="34" charset="0"/>
                <a:ea typeface="Microsoft YaHei" panose="020B0503020204020204" pitchFamily="34" charset="-122"/>
                <a:cs typeface="Arial" panose="020B0604020202020204" pitchFamily="34" charset="0"/>
              </a:endParaRPr>
            </a:p>
          </p:txBody>
        </p:sp>
        <p:sp>
          <p:nvSpPr>
            <p:cNvPr id="30" name="圆角矩形 29">
              <a:extLst>
                <a:ext uri="{FF2B5EF4-FFF2-40B4-BE49-F238E27FC236}">
                  <a16:creationId xmlns:a16="http://schemas.microsoft.com/office/drawing/2014/main" id="{CAA2A56A-00D5-4E49-816C-BBE912CAE738}"/>
                </a:ext>
              </a:extLst>
            </p:cNvPr>
            <p:cNvSpPr/>
            <p:nvPr/>
          </p:nvSpPr>
          <p:spPr>
            <a:xfrm>
              <a:off x="941260" y="4601999"/>
              <a:ext cx="407290" cy="6978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latin typeface="Arial" panose="020B0604020202020204" pitchFamily="34" charset="0"/>
                <a:ea typeface="Microsoft YaHei"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176388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4D42F501-21BC-1445-8FC5-009CDC0597E1}"/>
              </a:ext>
            </a:extLst>
          </p:cNvPr>
          <p:cNvGrpSpPr/>
          <p:nvPr/>
        </p:nvGrpSpPr>
        <p:grpSpPr>
          <a:xfrm>
            <a:off x="0" y="-1"/>
            <a:ext cx="12192000" cy="6858002"/>
            <a:chOff x="0" y="-1"/>
            <a:chExt cx="12192000" cy="6858002"/>
          </a:xfrm>
        </p:grpSpPr>
        <p:sp>
          <p:nvSpPr>
            <p:cNvPr id="39" name="矩形 38">
              <a:extLst>
                <a:ext uri="{FF2B5EF4-FFF2-40B4-BE49-F238E27FC236}">
                  <a16:creationId xmlns:a16="http://schemas.microsoft.com/office/drawing/2014/main" id="{D816744D-D543-6848-8E4D-E1A41A0E563E}"/>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0" name="矩形 39">
              <a:extLst>
                <a:ext uri="{FF2B5EF4-FFF2-40B4-BE49-F238E27FC236}">
                  <a16:creationId xmlns:a16="http://schemas.microsoft.com/office/drawing/2014/main" id="{06C0E99C-BD87-8848-AE17-5CB8A191DE38}"/>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1" name="矩形 40">
              <a:extLst>
                <a:ext uri="{FF2B5EF4-FFF2-40B4-BE49-F238E27FC236}">
                  <a16:creationId xmlns:a16="http://schemas.microsoft.com/office/drawing/2014/main" id="{2B6C016F-CBD8-B542-95B6-D77763667ECA}"/>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42" name="组合 41">
            <a:extLst>
              <a:ext uri="{FF2B5EF4-FFF2-40B4-BE49-F238E27FC236}">
                <a16:creationId xmlns:a16="http://schemas.microsoft.com/office/drawing/2014/main" id="{9253C2BD-EA0F-2F45-8A15-2DC341975330}"/>
              </a:ext>
            </a:extLst>
          </p:cNvPr>
          <p:cNvGrpSpPr/>
          <p:nvPr/>
        </p:nvGrpSpPr>
        <p:grpSpPr>
          <a:xfrm>
            <a:off x="133400" y="140547"/>
            <a:ext cx="11901234" cy="6795389"/>
            <a:chOff x="133400" y="140547"/>
            <a:chExt cx="11901234" cy="6795389"/>
          </a:xfrm>
        </p:grpSpPr>
        <p:pic>
          <p:nvPicPr>
            <p:cNvPr id="43" name="图片 42">
              <a:extLst>
                <a:ext uri="{FF2B5EF4-FFF2-40B4-BE49-F238E27FC236}">
                  <a16:creationId xmlns:a16="http://schemas.microsoft.com/office/drawing/2014/main" id="{AD349905-0A27-C24E-90C5-B3E552B4EDC3}"/>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44" name="图片 43">
              <a:extLst>
                <a:ext uri="{FF2B5EF4-FFF2-40B4-BE49-F238E27FC236}">
                  <a16:creationId xmlns:a16="http://schemas.microsoft.com/office/drawing/2014/main" id="{0CC2DDA6-EBF0-CF4F-80D6-56ADE31464A2}"/>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45" name="图片 44" descr="图片包含 游戏机, 画, 钟表&#10;&#10;描述已自动生成">
              <a:extLst>
                <a:ext uri="{FF2B5EF4-FFF2-40B4-BE49-F238E27FC236}">
                  <a16:creationId xmlns:a16="http://schemas.microsoft.com/office/drawing/2014/main" id="{76B23B1C-26CA-CF45-BC95-3A346A17B325}"/>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rPr>
              <a:t>01</a:t>
            </a:r>
            <a:endParaRPr kumimoji="1" lang="zh-CN" altLang="en-US" sz="24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40799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400" b="1" spc="300" dirty="0" smtClean="0">
                <a:solidFill>
                  <a:prstClr val="white"/>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数据集中注释的行为类型</a:t>
            </a:r>
            <a:endParaRPr kumimoji="1" lang="zh-CN" altLang="en-US" sz="2400" b="1" i="0" u="none" strike="noStrike" kern="1200" cap="none" spc="300" normalizeH="0" baseline="0" noProof="0" dirty="0">
              <a:ln>
                <a:noFill/>
              </a:ln>
              <a:solidFill>
                <a:prstClr val="white"/>
              </a:solidFill>
              <a:effectLst>
                <a:outerShdw blurRad="50800" dist="38100" dir="5400000" algn="t" rotWithShape="0">
                  <a:prstClr val="black">
                    <a:alpha val="40000"/>
                  </a:prstClr>
                </a:outerShdw>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nvGrpSpPr>
          <p:cNvPr id="51" name="组合 50">
            <a:extLst>
              <a:ext uri="{FF2B5EF4-FFF2-40B4-BE49-F238E27FC236}">
                <a16:creationId xmlns:a16="http://schemas.microsoft.com/office/drawing/2014/main" id="{6EC0A44C-5CF9-5B40-BDEE-7C7C205ECF62}"/>
              </a:ext>
            </a:extLst>
          </p:cNvPr>
          <p:cNvGrpSpPr/>
          <p:nvPr/>
        </p:nvGrpSpPr>
        <p:grpSpPr>
          <a:xfrm>
            <a:off x="2348389" y="1429096"/>
            <a:ext cx="2541053" cy="1963495"/>
            <a:chOff x="1064712" y="1429096"/>
            <a:chExt cx="2541053" cy="1963495"/>
          </a:xfrm>
        </p:grpSpPr>
        <p:pic>
          <p:nvPicPr>
            <p:cNvPr id="6" name="图片 5">
              <a:extLst>
                <a:ext uri="{FF2B5EF4-FFF2-40B4-BE49-F238E27FC236}">
                  <a16:creationId xmlns:a16="http://schemas.microsoft.com/office/drawing/2014/main" id="{F77F9A37-D835-4A43-AD5F-B033CB3878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74713" y="1429096"/>
              <a:ext cx="1831052" cy="1930028"/>
            </a:xfrm>
            <a:prstGeom prst="rect">
              <a:avLst/>
            </a:prstGeom>
            <a:ln w="41275" cap="sq">
              <a:solidFill>
                <a:schemeClr val="bg1"/>
              </a:solidFill>
              <a:miter lim="800000"/>
            </a:ln>
            <a:effectLst>
              <a:outerShdw blurRad="304800" dist="38100" dir="5400000" algn="t" rotWithShape="0">
                <a:prstClr val="black">
                  <a:alpha val="20000"/>
                </a:prstClr>
              </a:outerShdw>
            </a:effectLst>
          </p:spPr>
        </p:pic>
        <p:grpSp>
          <p:nvGrpSpPr>
            <p:cNvPr id="19" name="组合 18">
              <a:extLst>
                <a:ext uri="{FF2B5EF4-FFF2-40B4-BE49-F238E27FC236}">
                  <a16:creationId xmlns:a16="http://schemas.microsoft.com/office/drawing/2014/main" id="{9F603296-5A95-8743-B9DA-F1F22946F10A}"/>
                </a:ext>
              </a:extLst>
            </p:cNvPr>
            <p:cNvGrpSpPr/>
            <p:nvPr/>
          </p:nvGrpSpPr>
          <p:grpSpPr>
            <a:xfrm>
              <a:off x="1064712" y="2857110"/>
              <a:ext cx="1145752" cy="535481"/>
              <a:chOff x="1064712" y="2857110"/>
              <a:chExt cx="1145752" cy="535481"/>
            </a:xfrm>
          </p:grpSpPr>
          <p:sp>
            <p:nvSpPr>
              <p:cNvPr id="14" name="平行四边形 13">
                <a:extLst>
                  <a:ext uri="{FF2B5EF4-FFF2-40B4-BE49-F238E27FC236}">
                    <a16:creationId xmlns:a16="http://schemas.microsoft.com/office/drawing/2014/main" id="{35DFE8C9-CC3F-5D4B-9E2F-0AB77DC53CC2}"/>
                  </a:ext>
                </a:extLst>
              </p:cNvPr>
              <p:cNvSpPr/>
              <p:nvPr/>
            </p:nvSpPr>
            <p:spPr>
              <a:xfrm rot="16200000">
                <a:off x="874155" y="3065279"/>
                <a:ext cx="517869" cy="136756"/>
              </a:xfrm>
              <a:prstGeom prst="parallelogram">
                <a:avLst>
                  <a:gd name="adj" fmla="val 99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F2DABBD2-4AD2-6449-B5F1-1064CD34C216}"/>
                  </a:ext>
                </a:extLst>
              </p:cNvPr>
              <p:cNvSpPr/>
              <p:nvPr/>
            </p:nvSpPr>
            <p:spPr>
              <a:xfrm>
                <a:off x="1064712" y="2874722"/>
                <a:ext cx="1145752" cy="377929"/>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24466359-50FD-264B-800F-5FF201F817ED}"/>
                  </a:ext>
                </a:extLst>
              </p:cNvPr>
              <p:cNvSpPr txBox="1"/>
              <p:nvPr/>
            </p:nvSpPr>
            <p:spPr>
              <a:xfrm>
                <a:off x="1349303" y="2857110"/>
                <a:ext cx="671979" cy="380810"/>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spc="300" noProof="0" dirty="0" smtClean="0">
                    <a:solidFill>
                      <a:prstClr val="white"/>
                    </a:solidFill>
                    <a:latin typeface="Arial" panose="020B0604020202020204" pitchFamily="34" charset="0"/>
                    <a:ea typeface="Microsoft YaHei" panose="020B0503020204020204" pitchFamily="34" charset="-122"/>
                    <a:cs typeface="Arial" panose="020B0604020202020204" pitchFamily="34" charset="0"/>
                  </a:rPr>
                  <a:t>听课</a:t>
                </a:r>
                <a:endParaRPr kumimoji="1" lang="zh-CN" altLang="en-US" sz="1600" b="0" i="0" u="none" strike="noStrike" kern="1200" cap="none" spc="30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grpSp>
        <p:nvGrpSpPr>
          <p:cNvPr id="52" name="组合 51">
            <a:extLst>
              <a:ext uri="{FF2B5EF4-FFF2-40B4-BE49-F238E27FC236}">
                <a16:creationId xmlns:a16="http://schemas.microsoft.com/office/drawing/2014/main" id="{72B5897A-CCE2-A04E-8FDD-1B2E1BF2A5CD}"/>
              </a:ext>
            </a:extLst>
          </p:cNvPr>
          <p:cNvGrpSpPr/>
          <p:nvPr/>
        </p:nvGrpSpPr>
        <p:grpSpPr>
          <a:xfrm>
            <a:off x="7106476" y="1524728"/>
            <a:ext cx="3072739" cy="1873424"/>
            <a:chOff x="4424823" y="1524728"/>
            <a:chExt cx="3072739" cy="1873424"/>
          </a:xfrm>
        </p:grpSpPr>
        <p:pic>
          <p:nvPicPr>
            <p:cNvPr id="7" name="图片 6">
              <a:extLst>
                <a:ext uri="{FF2B5EF4-FFF2-40B4-BE49-F238E27FC236}">
                  <a16:creationId xmlns:a16="http://schemas.microsoft.com/office/drawing/2014/main" id="{EB45F71A-2D4F-344A-BB30-E0B4EAB5A27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99621" y="1524728"/>
              <a:ext cx="2897941" cy="1738764"/>
            </a:xfrm>
            <a:prstGeom prst="rect">
              <a:avLst/>
            </a:prstGeom>
            <a:ln w="41275" cap="sq">
              <a:solidFill>
                <a:schemeClr val="bg1"/>
              </a:solidFill>
              <a:miter lim="800000"/>
            </a:ln>
            <a:effectLst>
              <a:outerShdw blurRad="304800" dist="38100" dir="5400000" algn="t" rotWithShape="0">
                <a:prstClr val="black">
                  <a:alpha val="20000"/>
                </a:prstClr>
              </a:outerShdw>
            </a:effectLst>
          </p:spPr>
        </p:pic>
        <p:grpSp>
          <p:nvGrpSpPr>
            <p:cNvPr id="46" name="组合 45">
              <a:extLst>
                <a:ext uri="{FF2B5EF4-FFF2-40B4-BE49-F238E27FC236}">
                  <a16:creationId xmlns:a16="http://schemas.microsoft.com/office/drawing/2014/main" id="{1184C129-7759-5C4F-A46E-1B99A8637F4D}"/>
                </a:ext>
              </a:extLst>
            </p:cNvPr>
            <p:cNvGrpSpPr/>
            <p:nvPr/>
          </p:nvGrpSpPr>
          <p:grpSpPr>
            <a:xfrm>
              <a:off x="4424823" y="2862671"/>
              <a:ext cx="1145752" cy="535481"/>
              <a:chOff x="4424823" y="2862671"/>
              <a:chExt cx="1145752" cy="535481"/>
            </a:xfrm>
          </p:grpSpPr>
          <p:sp>
            <p:nvSpPr>
              <p:cNvPr id="20" name="平行四边形 19">
                <a:extLst>
                  <a:ext uri="{FF2B5EF4-FFF2-40B4-BE49-F238E27FC236}">
                    <a16:creationId xmlns:a16="http://schemas.microsoft.com/office/drawing/2014/main" id="{469B31AF-6CB3-0C41-BA1A-E294FD149666}"/>
                  </a:ext>
                </a:extLst>
              </p:cNvPr>
              <p:cNvSpPr/>
              <p:nvPr/>
            </p:nvSpPr>
            <p:spPr>
              <a:xfrm rot="16200000">
                <a:off x="4234266" y="3070840"/>
                <a:ext cx="517869" cy="136756"/>
              </a:xfrm>
              <a:prstGeom prst="parallelogram">
                <a:avLst>
                  <a:gd name="adj" fmla="val 99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21" name="矩形 20">
                <a:extLst>
                  <a:ext uri="{FF2B5EF4-FFF2-40B4-BE49-F238E27FC236}">
                    <a16:creationId xmlns:a16="http://schemas.microsoft.com/office/drawing/2014/main" id="{DB8C1F1A-EFF8-9C49-ABD4-C2ABF24C6681}"/>
                  </a:ext>
                </a:extLst>
              </p:cNvPr>
              <p:cNvSpPr/>
              <p:nvPr/>
            </p:nvSpPr>
            <p:spPr>
              <a:xfrm>
                <a:off x="4424823" y="2880283"/>
                <a:ext cx="1145752" cy="377929"/>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E01DE86E-B3FF-D743-B167-56F342883283}"/>
                  </a:ext>
                </a:extLst>
              </p:cNvPr>
              <p:cNvSpPr txBox="1"/>
              <p:nvPr/>
            </p:nvSpPr>
            <p:spPr>
              <a:xfrm>
                <a:off x="4709415" y="2862671"/>
                <a:ext cx="671979" cy="380810"/>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spc="300" dirty="0">
                    <a:solidFill>
                      <a:prstClr val="white"/>
                    </a:solidFill>
                    <a:latin typeface="Arial" panose="020B0604020202020204" pitchFamily="34" charset="0"/>
                    <a:ea typeface="Microsoft YaHei" panose="020B0503020204020204" pitchFamily="34" charset="-122"/>
                    <a:cs typeface="Arial" panose="020B0604020202020204" pitchFamily="34" charset="0"/>
                  </a:rPr>
                  <a:t>趴下</a:t>
                </a:r>
                <a:endParaRPr kumimoji="1" lang="zh-CN" altLang="en-US" sz="1600" b="0" i="0" u="none" strike="noStrike" kern="1200" cap="none" spc="30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grpSp>
        <p:nvGrpSpPr>
          <p:cNvPr id="54" name="组合 53">
            <a:extLst>
              <a:ext uri="{FF2B5EF4-FFF2-40B4-BE49-F238E27FC236}">
                <a16:creationId xmlns:a16="http://schemas.microsoft.com/office/drawing/2014/main" id="{F88A7170-549C-654E-9600-B5726704CBA7}"/>
              </a:ext>
            </a:extLst>
          </p:cNvPr>
          <p:cNvGrpSpPr/>
          <p:nvPr/>
        </p:nvGrpSpPr>
        <p:grpSpPr>
          <a:xfrm>
            <a:off x="2378006" y="3800477"/>
            <a:ext cx="2572453" cy="1965670"/>
            <a:chOff x="1067954" y="3800477"/>
            <a:chExt cx="2572453" cy="1965670"/>
          </a:xfrm>
        </p:grpSpPr>
        <p:pic>
          <p:nvPicPr>
            <p:cNvPr id="9" name="图片 8">
              <a:extLst>
                <a:ext uri="{FF2B5EF4-FFF2-40B4-BE49-F238E27FC236}">
                  <a16:creationId xmlns:a16="http://schemas.microsoft.com/office/drawing/2014/main" id="{E6286D1A-1DCB-0940-9325-483BAB8FF19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740072" y="3800477"/>
              <a:ext cx="1900335" cy="1930028"/>
            </a:xfrm>
            <a:prstGeom prst="rect">
              <a:avLst/>
            </a:prstGeom>
            <a:ln w="41275" cap="sq">
              <a:solidFill>
                <a:schemeClr val="bg1"/>
              </a:solidFill>
              <a:miter lim="800000"/>
            </a:ln>
            <a:effectLst>
              <a:outerShdw blurRad="304800" dist="38100" dir="5400000" algn="t" rotWithShape="0">
                <a:prstClr val="black">
                  <a:alpha val="20000"/>
                </a:prstClr>
              </a:outerShdw>
            </a:effectLst>
          </p:spPr>
        </p:pic>
        <p:grpSp>
          <p:nvGrpSpPr>
            <p:cNvPr id="48" name="组合 47">
              <a:extLst>
                <a:ext uri="{FF2B5EF4-FFF2-40B4-BE49-F238E27FC236}">
                  <a16:creationId xmlns:a16="http://schemas.microsoft.com/office/drawing/2014/main" id="{5EF88BF5-3613-BC41-9E02-3957613B9658}"/>
                </a:ext>
              </a:extLst>
            </p:cNvPr>
            <p:cNvGrpSpPr/>
            <p:nvPr/>
          </p:nvGrpSpPr>
          <p:grpSpPr>
            <a:xfrm>
              <a:off x="1067954" y="5230666"/>
              <a:ext cx="1145752" cy="535481"/>
              <a:chOff x="1067954" y="5230666"/>
              <a:chExt cx="1145752" cy="535481"/>
            </a:xfrm>
          </p:grpSpPr>
          <p:sp>
            <p:nvSpPr>
              <p:cNvPr id="29" name="平行四边形 28">
                <a:extLst>
                  <a:ext uri="{FF2B5EF4-FFF2-40B4-BE49-F238E27FC236}">
                    <a16:creationId xmlns:a16="http://schemas.microsoft.com/office/drawing/2014/main" id="{A3554AAF-09C5-8741-AEF2-B01A97285A1D}"/>
                  </a:ext>
                </a:extLst>
              </p:cNvPr>
              <p:cNvSpPr/>
              <p:nvPr/>
            </p:nvSpPr>
            <p:spPr>
              <a:xfrm rot="16200000">
                <a:off x="877397" y="5438835"/>
                <a:ext cx="517869" cy="136756"/>
              </a:xfrm>
              <a:prstGeom prst="parallelogram">
                <a:avLst>
                  <a:gd name="adj" fmla="val 99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30" name="矩形 29">
                <a:extLst>
                  <a:ext uri="{FF2B5EF4-FFF2-40B4-BE49-F238E27FC236}">
                    <a16:creationId xmlns:a16="http://schemas.microsoft.com/office/drawing/2014/main" id="{0AE58594-E02C-8743-B9B1-9060C2431DC5}"/>
                  </a:ext>
                </a:extLst>
              </p:cNvPr>
              <p:cNvSpPr/>
              <p:nvPr/>
            </p:nvSpPr>
            <p:spPr>
              <a:xfrm>
                <a:off x="1067954" y="5248278"/>
                <a:ext cx="1145752" cy="377929"/>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31" name="文本框 30">
                <a:extLst>
                  <a:ext uri="{FF2B5EF4-FFF2-40B4-BE49-F238E27FC236}">
                    <a16:creationId xmlns:a16="http://schemas.microsoft.com/office/drawing/2014/main" id="{B28CB7BD-4CF3-8D41-8DA2-C24FF6146791}"/>
                  </a:ext>
                </a:extLst>
              </p:cNvPr>
              <p:cNvSpPr txBox="1"/>
              <p:nvPr/>
            </p:nvSpPr>
            <p:spPr>
              <a:xfrm>
                <a:off x="1230719" y="5230666"/>
                <a:ext cx="915635" cy="380810"/>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spc="300" dirty="0">
                    <a:solidFill>
                      <a:prstClr val="white"/>
                    </a:solidFill>
                    <a:latin typeface="Arial" panose="020B0604020202020204" pitchFamily="34" charset="0"/>
                    <a:ea typeface="Microsoft YaHei" panose="020B0503020204020204" pitchFamily="34" charset="-122"/>
                    <a:cs typeface="Arial" panose="020B0604020202020204" pitchFamily="34" charset="0"/>
                  </a:rPr>
                  <a:t>玩手机</a:t>
                </a:r>
                <a:endParaRPr kumimoji="1" lang="zh-CN" altLang="en-US" sz="1600" b="0" i="0" u="none" strike="noStrike" kern="1200" cap="none" spc="30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grpSp>
        <p:nvGrpSpPr>
          <p:cNvPr id="56" name="组合 55">
            <a:extLst>
              <a:ext uri="{FF2B5EF4-FFF2-40B4-BE49-F238E27FC236}">
                <a16:creationId xmlns:a16="http://schemas.microsoft.com/office/drawing/2014/main" id="{4CE5FC18-6CB0-2440-A24D-2224A870F44F}"/>
              </a:ext>
            </a:extLst>
          </p:cNvPr>
          <p:cNvGrpSpPr/>
          <p:nvPr/>
        </p:nvGrpSpPr>
        <p:grpSpPr>
          <a:xfrm>
            <a:off x="7137544" y="3809268"/>
            <a:ext cx="2758569" cy="1965671"/>
            <a:chOff x="7788175" y="3800476"/>
            <a:chExt cx="2758569" cy="1965671"/>
          </a:xfrm>
        </p:grpSpPr>
        <p:pic>
          <p:nvPicPr>
            <p:cNvPr id="13" name="图片 12">
              <a:extLst>
                <a:ext uri="{FF2B5EF4-FFF2-40B4-BE49-F238E27FC236}">
                  <a16:creationId xmlns:a16="http://schemas.microsoft.com/office/drawing/2014/main" id="{4DE7C1A9-63D7-4544-B3C1-C4DA881224F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267472" y="3800476"/>
              <a:ext cx="2279272" cy="1930029"/>
            </a:xfrm>
            <a:prstGeom prst="rect">
              <a:avLst/>
            </a:prstGeom>
            <a:ln w="41275" cap="sq">
              <a:solidFill>
                <a:schemeClr val="bg1"/>
              </a:solidFill>
              <a:miter lim="800000"/>
            </a:ln>
            <a:effectLst>
              <a:outerShdw blurRad="304800" dist="38100" dir="5400000" algn="t" rotWithShape="0">
                <a:prstClr val="black">
                  <a:alpha val="20000"/>
                </a:prstClr>
              </a:outerShdw>
            </a:effectLst>
          </p:spPr>
        </p:pic>
        <p:grpSp>
          <p:nvGrpSpPr>
            <p:cNvPr id="50" name="组合 49">
              <a:extLst>
                <a:ext uri="{FF2B5EF4-FFF2-40B4-BE49-F238E27FC236}">
                  <a16:creationId xmlns:a16="http://schemas.microsoft.com/office/drawing/2014/main" id="{A25778B1-3EEA-D348-99C1-9F55F5C85216}"/>
                </a:ext>
              </a:extLst>
            </p:cNvPr>
            <p:cNvGrpSpPr/>
            <p:nvPr/>
          </p:nvGrpSpPr>
          <p:grpSpPr>
            <a:xfrm>
              <a:off x="7788175" y="5230666"/>
              <a:ext cx="1145752" cy="535481"/>
              <a:chOff x="7788175" y="5230666"/>
              <a:chExt cx="1145752" cy="535481"/>
            </a:xfrm>
          </p:grpSpPr>
          <p:sp>
            <p:nvSpPr>
              <p:cNvPr id="35" name="平行四边形 34">
                <a:extLst>
                  <a:ext uri="{FF2B5EF4-FFF2-40B4-BE49-F238E27FC236}">
                    <a16:creationId xmlns:a16="http://schemas.microsoft.com/office/drawing/2014/main" id="{59452AC0-2113-404E-8202-A3C35E8E8D7D}"/>
                  </a:ext>
                </a:extLst>
              </p:cNvPr>
              <p:cNvSpPr/>
              <p:nvPr/>
            </p:nvSpPr>
            <p:spPr>
              <a:xfrm rot="16200000">
                <a:off x="7597618" y="5438835"/>
                <a:ext cx="517869" cy="136756"/>
              </a:xfrm>
              <a:prstGeom prst="parallelogram">
                <a:avLst>
                  <a:gd name="adj" fmla="val 99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36" name="矩形 35">
                <a:extLst>
                  <a:ext uri="{FF2B5EF4-FFF2-40B4-BE49-F238E27FC236}">
                    <a16:creationId xmlns:a16="http://schemas.microsoft.com/office/drawing/2014/main" id="{ECA33B00-E94A-974F-8168-ACE5619AA8E6}"/>
                  </a:ext>
                </a:extLst>
              </p:cNvPr>
              <p:cNvSpPr/>
              <p:nvPr/>
            </p:nvSpPr>
            <p:spPr>
              <a:xfrm>
                <a:off x="7788175" y="5248278"/>
                <a:ext cx="1145752" cy="377929"/>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37" name="文本框 36">
                <a:extLst>
                  <a:ext uri="{FF2B5EF4-FFF2-40B4-BE49-F238E27FC236}">
                    <a16:creationId xmlns:a16="http://schemas.microsoft.com/office/drawing/2014/main" id="{258EADB6-3D7A-D342-A95E-BC952B75EBC1}"/>
                  </a:ext>
                </a:extLst>
              </p:cNvPr>
              <p:cNvSpPr txBox="1"/>
              <p:nvPr/>
            </p:nvSpPr>
            <p:spPr>
              <a:xfrm>
                <a:off x="7954948" y="5230666"/>
                <a:ext cx="907621" cy="379078"/>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spc="300" dirty="0">
                    <a:solidFill>
                      <a:prstClr val="white"/>
                    </a:solidFill>
                    <a:latin typeface="Arial" panose="020B0604020202020204" pitchFamily="34" charset="0"/>
                    <a:ea typeface="Microsoft YaHei" panose="020B0503020204020204" pitchFamily="34" charset="-122"/>
                    <a:cs typeface="Arial" panose="020B0604020202020204" pitchFamily="34" charset="0"/>
                  </a:rPr>
                  <a:t>记笔记</a:t>
                </a:r>
                <a:endParaRPr kumimoji="1" lang="zh-CN" altLang="en-US" sz="1600" b="0" i="0" u="none" strike="noStrike" kern="1200" cap="none" spc="30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spTree>
    <p:extLst>
      <p:ext uri="{BB962C8B-B14F-4D97-AF65-F5344CB8AC3E}">
        <p14:creationId xmlns:p14="http://schemas.microsoft.com/office/powerpoint/2010/main" val="1712363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5E57136A-AF76-6B4D-9FE7-616C7D9C780B}"/>
              </a:ext>
            </a:extLst>
          </p:cNvPr>
          <p:cNvGrpSpPr/>
          <p:nvPr/>
        </p:nvGrpSpPr>
        <p:grpSpPr>
          <a:xfrm>
            <a:off x="0" y="-1"/>
            <a:ext cx="12192000" cy="6858002"/>
            <a:chOff x="0" y="-1"/>
            <a:chExt cx="12192000" cy="6858002"/>
          </a:xfrm>
        </p:grpSpPr>
        <p:sp>
          <p:nvSpPr>
            <p:cNvPr id="29" name="矩形 28">
              <a:extLst>
                <a:ext uri="{FF2B5EF4-FFF2-40B4-BE49-F238E27FC236}">
                  <a16:creationId xmlns:a16="http://schemas.microsoft.com/office/drawing/2014/main" id="{6D9F4A5A-685A-F84E-855A-EBBE1DC1A0BA}"/>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BC97505E-2180-A34C-81B1-558047F1366F}"/>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33D36D45-1B5D-1F4F-8665-9641B3DD7024}"/>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32" name="组合 31">
            <a:extLst>
              <a:ext uri="{FF2B5EF4-FFF2-40B4-BE49-F238E27FC236}">
                <a16:creationId xmlns:a16="http://schemas.microsoft.com/office/drawing/2014/main" id="{7417DB47-8E2F-454F-B9E3-627B759CB7BD}"/>
              </a:ext>
            </a:extLst>
          </p:cNvPr>
          <p:cNvGrpSpPr/>
          <p:nvPr/>
        </p:nvGrpSpPr>
        <p:grpSpPr>
          <a:xfrm>
            <a:off x="133400" y="140547"/>
            <a:ext cx="11901234" cy="6795389"/>
            <a:chOff x="133400" y="140547"/>
            <a:chExt cx="11901234" cy="6795389"/>
          </a:xfrm>
        </p:grpSpPr>
        <p:pic>
          <p:nvPicPr>
            <p:cNvPr id="33" name="图片 32">
              <a:extLst>
                <a:ext uri="{FF2B5EF4-FFF2-40B4-BE49-F238E27FC236}">
                  <a16:creationId xmlns:a16="http://schemas.microsoft.com/office/drawing/2014/main" id="{0AFA4056-68E9-3A44-A2CE-50D8B14AE7FE}"/>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4" name="图片 33">
              <a:extLst>
                <a:ext uri="{FF2B5EF4-FFF2-40B4-BE49-F238E27FC236}">
                  <a16:creationId xmlns:a16="http://schemas.microsoft.com/office/drawing/2014/main" id="{F7615986-3EF2-1340-B8F6-F6B7B45973EA}"/>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5" name="图片 34" descr="图片包含 游戏机, 画, 钟表&#10;&#10;描述已自动生成">
              <a:extLst>
                <a:ext uri="{FF2B5EF4-FFF2-40B4-BE49-F238E27FC236}">
                  <a16:creationId xmlns:a16="http://schemas.microsoft.com/office/drawing/2014/main" id="{7A6EA1D1-58A7-4A43-B15D-2AA7986CA551}"/>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02</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1569660" cy="461665"/>
          </a:xfrm>
          <a:prstGeom prst="rect">
            <a:avLst/>
          </a:prstGeom>
          <a:noFill/>
        </p:spPr>
        <p:txBody>
          <a:bodyPr wrap="none" rtlCol="0">
            <a:spAutoFit/>
          </a:bodyPr>
          <a:lstStyle/>
          <a:p>
            <a:pPr algn="l"/>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相关工作</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grpSp>
        <p:nvGrpSpPr>
          <p:cNvPr id="8" name="组合 7">
            <a:extLst>
              <a:ext uri="{FF2B5EF4-FFF2-40B4-BE49-F238E27FC236}">
                <a16:creationId xmlns:a16="http://schemas.microsoft.com/office/drawing/2014/main" id="{E7BDA3DB-476F-7848-A73E-B6A438A1E817}"/>
              </a:ext>
            </a:extLst>
          </p:cNvPr>
          <p:cNvGrpSpPr/>
          <p:nvPr/>
        </p:nvGrpSpPr>
        <p:grpSpPr>
          <a:xfrm>
            <a:off x="1086195" y="1364923"/>
            <a:ext cx="4536504" cy="4666037"/>
            <a:chOff x="1086195" y="1364923"/>
            <a:chExt cx="4536504" cy="4666037"/>
          </a:xfrm>
        </p:grpSpPr>
        <p:grpSp>
          <p:nvGrpSpPr>
            <p:cNvPr id="7" name="组合 6">
              <a:extLst>
                <a:ext uri="{FF2B5EF4-FFF2-40B4-BE49-F238E27FC236}">
                  <a16:creationId xmlns:a16="http://schemas.microsoft.com/office/drawing/2014/main" id="{F246E33D-4B83-DA4E-832F-BC18B028DD5D}"/>
                </a:ext>
              </a:extLst>
            </p:cNvPr>
            <p:cNvGrpSpPr/>
            <p:nvPr/>
          </p:nvGrpSpPr>
          <p:grpSpPr>
            <a:xfrm>
              <a:off x="1086195" y="1364923"/>
              <a:ext cx="4536504" cy="4666037"/>
              <a:chOff x="1271464" y="1483916"/>
              <a:chExt cx="4400706" cy="4503286"/>
            </a:xfrm>
          </p:grpSpPr>
          <p:sp>
            <p:nvSpPr>
              <p:cNvPr id="6" name="矩形 5">
                <a:extLst>
                  <a:ext uri="{FF2B5EF4-FFF2-40B4-BE49-F238E27FC236}">
                    <a16:creationId xmlns:a16="http://schemas.microsoft.com/office/drawing/2014/main" id="{0311254B-6B84-E94B-A83C-5FF0C08159E9}"/>
                  </a:ext>
                </a:extLst>
              </p:cNvPr>
              <p:cNvSpPr/>
              <p:nvPr/>
            </p:nvSpPr>
            <p:spPr>
              <a:xfrm>
                <a:off x="1271464" y="1556792"/>
                <a:ext cx="4328698" cy="4430410"/>
              </a:xfrm>
              <a:prstGeom prst="rect">
                <a:avLst/>
              </a:prstGeom>
              <a:noFill/>
              <a:ln w="28575">
                <a:gradFill>
                  <a:gsLst>
                    <a:gs pos="0">
                      <a:srgbClr val="C00000"/>
                    </a:gs>
                    <a:gs pos="26000">
                      <a:srgbClr val="C00000">
                        <a:alpha val="0"/>
                        <a:lumMod val="0"/>
                        <a:lumOff val="100000"/>
                      </a:srgbClr>
                    </a:gs>
                    <a:gs pos="100000">
                      <a:srgbClr val="C000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E7B4DB4F-7EC2-264C-8133-A61F822476CB}"/>
                  </a:ext>
                </a:extLst>
              </p:cNvPr>
              <p:cNvSpPr/>
              <p:nvPr/>
            </p:nvSpPr>
            <p:spPr>
              <a:xfrm>
                <a:off x="1343472" y="1483916"/>
                <a:ext cx="4328698" cy="4430410"/>
              </a:xfrm>
              <a:prstGeom prst="rect">
                <a:avLst/>
              </a:prstGeom>
              <a:noFill/>
              <a:ln w="28575">
                <a:gradFill>
                  <a:gsLst>
                    <a:gs pos="0">
                      <a:srgbClr val="C00000"/>
                    </a:gs>
                    <a:gs pos="26000">
                      <a:srgbClr val="C00000">
                        <a:alpha val="0"/>
                        <a:lumMod val="0"/>
                        <a:lumOff val="100000"/>
                      </a:srgbClr>
                    </a:gs>
                    <a:gs pos="100000">
                      <a:srgbClr val="C000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cxnSp>
          <p:nvCxnSpPr>
            <p:cNvPr id="23" name="直线连接符 22">
              <a:extLst>
                <a:ext uri="{FF2B5EF4-FFF2-40B4-BE49-F238E27FC236}">
                  <a16:creationId xmlns:a16="http://schemas.microsoft.com/office/drawing/2014/main" id="{41883EAF-2A08-1E4C-8F13-05CADB8131A9}"/>
                </a:ext>
              </a:extLst>
            </p:cNvPr>
            <p:cNvCxnSpPr>
              <a:cxnSpLocks/>
            </p:cNvCxnSpPr>
            <p:nvPr/>
          </p:nvCxnSpPr>
          <p:spPr>
            <a:xfrm>
              <a:off x="1548792" y="2231152"/>
              <a:ext cx="3685539" cy="0"/>
            </a:xfrm>
            <a:prstGeom prst="line">
              <a:avLst/>
            </a:prstGeom>
            <a:ln w="31750">
              <a:gradFill>
                <a:gsLst>
                  <a:gs pos="0">
                    <a:schemeClr val="accent1">
                      <a:lumMod val="0"/>
                      <a:lumOff val="100000"/>
                      <a:alpha val="0"/>
                    </a:schemeClr>
                  </a:gs>
                  <a:gs pos="100000">
                    <a:schemeClr val="accent1">
                      <a:lumMod val="0"/>
                      <a:lumOff val="100000"/>
                      <a:alpha val="0"/>
                    </a:schemeClr>
                  </a:gs>
                  <a:gs pos="51000">
                    <a:srgbClr val="C00000">
                      <a:alpha val="88000"/>
                    </a:srgb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199EBEFB-C39E-914E-B66C-03FC84BE4BA9}"/>
              </a:ext>
            </a:extLst>
          </p:cNvPr>
          <p:cNvSpPr txBox="1"/>
          <p:nvPr/>
        </p:nvSpPr>
        <p:spPr>
          <a:xfrm>
            <a:off x="1229682" y="2457717"/>
            <a:ext cx="4175300" cy="2973122"/>
          </a:xfrm>
          <a:prstGeom prst="rect">
            <a:avLst/>
          </a:prstGeom>
          <a:noFill/>
        </p:spPr>
        <p:txBody>
          <a:bodyPr wrap="square" rtlCol="0">
            <a:spAutoFit/>
          </a:bodyPr>
          <a:lstStyle/>
          <a:p>
            <a:pPr algn="just" hangingPunct="0">
              <a:lnSpc>
                <a:spcPct val="130000"/>
              </a:lnSpc>
            </a:pPr>
            <a:r>
              <a:rPr lang="zh-CN" altLang="en-US" spc="300" dirty="0">
                <a:latin typeface="Arial" panose="020B0604020202020204" pitchFamily="34" charset="0"/>
                <a:ea typeface="Microsoft YaHei" panose="020B0503020204020204" pitchFamily="34" charset="-122"/>
                <a:cs typeface="Arial" panose="020B0604020202020204" pitchFamily="34" charset="0"/>
              </a:rPr>
              <a:t>      目标检测是完成目标定位和目标分类两种视觉任务。虽然在目标检测领域已经取得了显著的成果，但该技术在课堂场景中的学生目标行为识别任务有所不同，因此，直接将主流的目标检测应用于我们的任务并不适应我们的任务</a:t>
            </a:r>
            <a:r>
              <a:rPr lang="zh-CN" altLang="en-US" spc="300" dirty="0" smtClean="0">
                <a:latin typeface="Arial" panose="020B0604020202020204" pitchFamily="34" charset="0"/>
                <a:ea typeface="Microsoft YaHei" panose="020B0503020204020204" pitchFamily="34" charset="-122"/>
                <a:cs typeface="Arial" panose="020B0604020202020204" pitchFamily="34" charset="0"/>
              </a:rPr>
              <a:t>。</a:t>
            </a:r>
            <a:endParaRPr kumimoji="1" lang="zh-CN" altLang="en-US" spc="300" dirty="0">
              <a:latin typeface="Arial" panose="020B0604020202020204" pitchFamily="34" charset="0"/>
              <a:ea typeface="Microsoft YaHei" panose="020B0503020204020204" pitchFamily="34" charset="-122"/>
              <a:cs typeface="Arial" panose="020B0604020202020204" pitchFamily="34" charset="0"/>
            </a:endParaRPr>
          </a:p>
        </p:txBody>
      </p:sp>
      <p:sp>
        <p:nvSpPr>
          <p:cNvPr id="14" name="矩形 13">
            <a:extLst>
              <a:ext uri="{FF2B5EF4-FFF2-40B4-BE49-F238E27FC236}">
                <a16:creationId xmlns:a16="http://schemas.microsoft.com/office/drawing/2014/main" id="{AF05A816-D796-2F42-80B0-B3567A9B66B3}"/>
              </a:ext>
            </a:extLst>
          </p:cNvPr>
          <p:cNvSpPr/>
          <p:nvPr/>
        </p:nvSpPr>
        <p:spPr>
          <a:xfrm>
            <a:off x="2606732" y="1670765"/>
            <a:ext cx="1569660" cy="461665"/>
          </a:xfrm>
          <a:prstGeom prst="rect">
            <a:avLst/>
          </a:prstGeom>
        </p:spPr>
        <p:txBody>
          <a:bodyPr wrap="none">
            <a:spAutoFit/>
          </a:bodyPr>
          <a:lstStyle/>
          <a:p>
            <a:pPr algn="ctr"/>
            <a:r>
              <a:rPr kumimoji="1" lang="zh-CN" altLang="en-US" sz="24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目标定位</a:t>
            </a:r>
            <a:endParaRPr kumimoji="1" lang="zh-CN" altLang="en-US" sz="2400" b="1" spc="300" dirty="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p:txBody>
      </p:sp>
      <p:grpSp>
        <p:nvGrpSpPr>
          <p:cNvPr id="9" name="组合 8">
            <a:extLst>
              <a:ext uri="{FF2B5EF4-FFF2-40B4-BE49-F238E27FC236}">
                <a16:creationId xmlns:a16="http://schemas.microsoft.com/office/drawing/2014/main" id="{74ACA270-2DEE-E94A-BBE3-C619A397CCBC}"/>
              </a:ext>
            </a:extLst>
          </p:cNvPr>
          <p:cNvGrpSpPr/>
          <p:nvPr/>
        </p:nvGrpSpPr>
        <p:grpSpPr>
          <a:xfrm>
            <a:off x="6585664" y="1364923"/>
            <a:ext cx="4536504" cy="4666037"/>
            <a:chOff x="6585664" y="1364923"/>
            <a:chExt cx="4536504" cy="4666037"/>
          </a:xfrm>
        </p:grpSpPr>
        <p:grpSp>
          <p:nvGrpSpPr>
            <p:cNvPr id="17" name="组合 16">
              <a:extLst>
                <a:ext uri="{FF2B5EF4-FFF2-40B4-BE49-F238E27FC236}">
                  <a16:creationId xmlns:a16="http://schemas.microsoft.com/office/drawing/2014/main" id="{82B25B03-AA89-F443-AE86-301CC495D7D7}"/>
                </a:ext>
              </a:extLst>
            </p:cNvPr>
            <p:cNvGrpSpPr/>
            <p:nvPr/>
          </p:nvGrpSpPr>
          <p:grpSpPr>
            <a:xfrm>
              <a:off x="6585664" y="1364923"/>
              <a:ext cx="4536504" cy="4666037"/>
              <a:chOff x="1271464" y="1483916"/>
              <a:chExt cx="4400706" cy="4503286"/>
            </a:xfrm>
          </p:grpSpPr>
          <p:sp>
            <p:nvSpPr>
              <p:cNvPr id="18" name="矩形 17">
                <a:extLst>
                  <a:ext uri="{FF2B5EF4-FFF2-40B4-BE49-F238E27FC236}">
                    <a16:creationId xmlns:a16="http://schemas.microsoft.com/office/drawing/2014/main" id="{06480635-4538-ED41-84B4-4AF5778B4B7F}"/>
                  </a:ext>
                </a:extLst>
              </p:cNvPr>
              <p:cNvSpPr/>
              <p:nvPr/>
            </p:nvSpPr>
            <p:spPr>
              <a:xfrm>
                <a:off x="1271464" y="1556792"/>
                <a:ext cx="4328698" cy="4430410"/>
              </a:xfrm>
              <a:prstGeom prst="rect">
                <a:avLst/>
              </a:prstGeom>
              <a:noFill/>
              <a:ln w="28575">
                <a:gradFill>
                  <a:gsLst>
                    <a:gs pos="0">
                      <a:srgbClr val="C00000"/>
                    </a:gs>
                    <a:gs pos="26000">
                      <a:srgbClr val="C00000">
                        <a:alpha val="0"/>
                        <a:lumMod val="0"/>
                        <a:lumOff val="100000"/>
                      </a:srgbClr>
                    </a:gs>
                    <a:gs pos="100000">
                      <a:srgbClr val="C000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351442F4-9C2F-6949-95B8-117A984123B1}"/>
                  </a:ext>
                </a:extLst>
              </p:cNvPr>
              <p:cNvSpPr/>
              <p:nvPr/>
            </p:nvSpPr>
            <p:spPr>
              <a:xfrm>
                <a:off x="1343472" y="1483916"/>
                <a:ext cx="4328698" cy="4430410"/>
              </a:xfrm>
              <a:prstGeom prst="rect">
                <a:avLst/>
              </a:prstGeom>
              <a:noFill/>
              <a:ln w="28575">
                <a:gradFill>
                  <a:gsLst>
                    <a:gs pos="0">
                      <a:srgbClr val="C00000"/>
                    </a:gs>
                    <a:gs pos="26000">
                      <a:srgbClr val="C00000">
                        <a:alpha val="0"/>
                        <a:lumMod val="0"/>
                        <a:lumOff val="100000"/>
                      </a:srgbClr>
                    </a:gs>
                    <a:gs pos="100000">
                      <a:srgbClr val="C000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cxnSp>
          <p:nvCxnSpPr>
            <p:cNvPr id="24" name="直线连接符 23">
              <a:extLst>
                <a:ext uri="{FF2B5EF4-FFF2-40B4-BE49-F238E27FC236}">
                  <a16:creationId xmlns:a16="http://schemas.microsoft.com/office/drawing/2014/main" id="{E522CA5F-337C-9C4D-A0EB-BFB1678D812F}"/>
                </a:ext>
              </a:extLst>
            </p:cNvPr>
            <p:cNvCxnSpPr>
              <a:cxnSpLocks/>
            </p:cNvCxnSpPr>
            <p:nvPr/>
          </p:nvCxnSpPr>
          <p:spPr>
            <a:xfrm>
              <a:off x="7048261" y="2231152"/>
              <a:ext cx="3685539" cy="0"/>
            </a:xfrm>
            <a:prstGeom prst="line">
              <a:avLst/>
            </a:prstGeom>
            <a:ln w="31750">
              <a:gradFill>
                <a:gsLst>
                  <a:gs pos="0">
                    <a:schemeClr val="accent1">
                      <a:lumMod val="0"/>
                      <a:lumOff val="100000"/>
                      <a:alpha val="0"/>
                    </a:schemeClr>
                  </a:gs>
                  <a:gs pos="100000">
                    <a:schemeClr val="accent1">
                      <a:lumMod val="0"/>
                      <a:lumOff val="100000"/>
                      <a:alpha val="0"/>
                    </a:schemeClr>
                  </a:gs>
                  <a:gs pos="51000">
                    <a:srgbClr val="C00000">
                      <a:alpha val="88000"/>
                    </a:srgb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0" name="文本框 19">
            <a:extLst>
              <a:ext uri="{FF2B5EF4-FFF2-40B4-BE49-F238E27FC236}">
                <a16:creationId xmlns:a16="http://schemas.microsoft.com/office/drawing/2014/main" id="{D884A959-04A5-8B4F-B9B6-E599AC0F6A27}"/>
              </a:ext>
            </a:extLst>
          </p:cNvPr>
          <p:cNvSpPr txBox="1"/>
          <p:nvPr/>
        </p:nvSpPr>
        <p:spPr>
          <a:xfrm>
            <a:off x="6800329" y="2477034"/>
            <a:ext cx="4181402" cy="3693319"/>
          </a:xfrm>
          <a:prstGeom prst="rect">
            <a:avLst/>
          </a:prstGeom>
          <a:noFill/>
        </p:spPr>
        <p:txBody>
          <a:bodyPr wrap="square" rtlCol="0">
            <a:spAutoFit/>
          </a:bodyPr>
          <a:lstStyle/>
          <a:p>
            <a:pPr algn="just" hangingPunct="0">
              <a:lnSpc>
                <a:spcPct val="130000"/>
              </a:lnSpc>
            </a:pPr>
            <a:r>
              <a:rPr lang="zh-CN" altLang="en-US" spc="300" dirty="0" smtClean="0">
                <a:latin typeface="Arial" panose="020B0604020202020204" pitchFamily="34" charset="0"/>
                <a:ea typeface="Microsoft YaHei" panose="020B0503020204020204" pitchFamily="34" charset="-122"/>
                <a:cs typeface="Arial" panose="020B0604020202020204" pitchFamily="34" charset="0"/>
              </a:rPr>
              <a:t>      关于分类模型，</a:t>
            </a:r>
            <a:r>
              <a:rPr lang="en-US" altLang="zh-CN" spc="300" dirty="0" smtClean="0">
                <a:latin typeface="Arial" panose="020B0604020202020204" pitchFamily="34" charset="0"/>
                <a:ea typeface="Microsoft YaHei" panose="020B0503020204020204" pitchFamily="34" charset="-122"/>
                <a:cs typeface="Arial" panose="020B0604020202020204" pitchFamily="34" charset="0"/>
              </a:rPr>
              <a:t>Vision Transformer</a:t>
            </a:r>
            <a:r>
              <a:rPr lang="zh-CN" altLang="en-US" spc="300" dirty="0" smtClean="0">
                <a:latin typeface="Arial" panose="020B0604020202020204" pitchFamily="34" charset="0"/>
                <a:ea typeface="Microsoft YaHei" panose="020B0503020204020204" pitchFamily="34" charset="-122"/>
                <a:cs typeface="Arial" panose="020B0604020202020204" pitchFamily="34" charset="0"/>
              </a:rPr>
              <a:t>的提出，通过图转换为词的结构将</a:t>
            </a:r>
            <a:r>
              <a:rPr lang="en-US" altLang="zh-CN" spc="300" dirty="0" smtClean="0">
                <a:latin typeface="Arial" panose="020B0604020202020204" pitchFamily="34" charset="0"/>
                <a:ea typeface="Microsoft YaHei" panose="020B0503020204020204" pitchFamily="34" charset="-122"/>
                <a:cs typeface="Arial" panose="020B0604020202020204" pitchFamily="34" charset="0"/>
              </a:rPr>
              <a:t>Transformer</a:t>
            </a:r>
            <a:r>
              <a:rPr lang="zh-CN" altLang="en-US" spc="300" dirty="0" smtClean="0">
                <a:latin typeface="Arial" panose="020B0604020202020204" pitchFamily="34" charset="0"/>
                <a:ea typeface="Microsoft YaHei" panose="020B0503020204020204" pitchFamily="34" charset="-122"/>
                <a:cs typeface="Arial" panose="020B0604020202020204" pitchFamily="34" charset="0"/>
              </a:rPr>
              <a:t>应用于图像的图块序列上，进一步来完成图像分类任务，在很多分类任务已经取得了显著的成果。</a:t>
            </a:r>
            <a:endParaRPr lang="en-US" altLang="zh-CN" spc="300" dirty="0" smtClean="0">
              <a:latin typeface="Arial" panose="020B0604020202020204" pitchFamily="34" charset="0"/>
              <a:ea typeface="Microsoft YaHei" panose="020B0503020204020204" pitchFamily="34" charset="-122"/>
              <a:cs typeface="Arial" panose="020B0604020202020204" pitchFamily="34" charset="0"/>
            </a:endParaRPr>
          </a:p>
          <a:p>
            <a:pPr algn="just" hangingPunct="0">
              <a:lnSpc>
                <a:spcPct val="130000"/>
              </a:lnSpc>
            </a:pPr>
            <a:r>
              <a:rPr lang="zh-CN" altLang="en-US" spc="300" dirty="0" smtClean="0">
                <a:latin typeface="Arial" panose="020B0604020202020204" pitchFamily="34" charset="0"/>
                <a:ea typeface="Microsoft YaHei" panose="020B0503020204020204" pitchFamily="34" charset="-122"/>
                <a:cs typeface="Arial" panose="020B0604020202020204" pitchFamily="34" charset="0"/>
              </a:rPr>
              <a:t>     我们利用</a:t>
            </a:r>
            <a:r>
              <a:rPr lang="zh-CN" altLang="en-US" spc="300" dirty="0">
                <a:latin typeface="Arial" panose="020B0604020202020204" pitchFamily="34" charset="0"/>
                <a:ea typeface="Microsoft YaHei" panose="020B0503020204020204" pitchFamily="34" charset="-122"/>
                <a:cs typeface="Arial" panose="020B0604020202020204" pitchFamily="34" charset="0"/>
              </a:rPr>
              <a:t>目标定位提取的目标小样本</a:t>
            </a:r>
            <a:r>
              <a:rPr lang="zh-CN" altLang="en-US" spc="300" dirty="0" smtClean="0">
                <a:latin typeface="Arial" panose="020B0604020202020204" pitchFamily="34" charset="0"/>
                <a:ea typeface="Microsoft YaHei" panose="020B0503020204020204" pitchFamily="34" charset="-122"/>
                <a:cs typeface="Arial" panose="020B0604020202020204" pitchFamily="34" charset="0"/>
              </a:rPr>
              <a:t>图像作为输入进行细粒度特征的提取，输出类别结果。</a:t>
            </a:r>
            <a:endParaRPr lang="en-US" altLang="zh-CN" spc="300" dirty="0" smtClean="0">
              <a:latin typeface="Arial" panose="020B0604020202020204" pitchFamily="34" charset="0"/>
              <a:ea typeface="Microsoft YaHei" panose="020B0503020204020204" pitchFamily="34" charset="-122"/>
              <a:cs typeface="Arial" panose="020B0604020202020204" pitchFamily="34" charset="0"/>
            </a:endParaRPr>
          </a:p>
          <a:p>
            <a:pPr algn="just" hangingPunct="0">
              <a:lnSpc>
                <a:spcPct val="130000"/>
              </a:lnSpc>
            </a:pPr>
            <a:endParaRPr kumimoji="1" lang="zh-CN" altLang="en-US" spc="300" dirty="0">
              <a:latin typeface="Arial" panose="020B0604020202020204" pitchFamily="34" charset="0"/>
              <a:ea typeface="Microsoft YaHei"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5D0977D0-A1C1-4746-8446-F753706D69E6}"/>
              </a:ext>
            </a:extLst>
          </p:cNvPr>
          <p:cNvSpPr/>
          <p:nvPr/>
        </p:nvSpPr>
        <p:spPr>
          <a:xfrm>
            <a:off x="8106204" y="1670765"/>
            <a:ext cx="1569660" cy="461665"/>
          </a:xfrm>
          <a:prstGeom prst="rect">
            <a:avLst/>
          </a:prstGeom>
        </p:spPr>
        <p:txBody>
          <a:bodyPr wrap="none">
            <a:spAutoFit/>
          </a:bodyPr>
          <a:lstStyle/>
          <a:p>
            <a:pPr algn="ctr"/>
            <a:r>
              <a:rPr kumimoji="1" lang="zh-CN" altLang="en-US" sz="24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图像分类</a:t>
            </a:r>
            <a:endParaRPr kumimoji="1" lang="zh-CN" altLang="en-US" sz="2400" b="1" spc="300" dirty="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94541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64AC4C-310C-9D4F-9D34-C3E507D471D5}"/>
              </a:ext>
            </a:extLst>
          </p:cNvPr>
          <p:cNvGrpSpPr/>
          <p:nvPr/>
        </p:nvGrpSpPr>
        <p:grpSpPr>
          <a:xfrm>
            <a:off x="0" y="-1"/>
            <a:ext cx="12192000" cy="6858002"/>
            <a:chOff x="0" y="-1"/>
            <a:chExt cx="12192000" cy="6858002"/>
          </a:xfrm>
        </p:grpSpPr>
        <p:sp>
          <p:nvSpPr>
            <p:cNvPr id="33" name="矩形 32">
              <a:extLst>
                <a:ext uri="{FF2B5EF4-FFF2-40B4-BE49-F238E27FC236}">
                  <a16:creationId xmlns:a16="http://schemas.microsoft.com/office/drawing/2014/main" id="{B0230E22-1052-7642-936B-BFF622310839}"/>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9C6EEA5B-AEA5-EA42-A3C5-57B297FE0F43}"/>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9DA6CDC3-5920-8243-86F7-45E7D6E93966}"/>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36" name="组合 35">
            <a:extLst>
              <a:ext uri="{FF2B5EF4-FFF2-40B4-BE49-F238E27FC236}">
                <a16:creationId xmlns:a16="http://schemas.microsoft.com/office/drawing/2014/main" id="{BB3070EB-A178-0043-8951-DFEBB23816C3}"/>
              </a:ext>
            </a:extLst>
          </p:cNvPr>
          <p:cNvGrpSpPr/>
          <p:nvPr/>
        </p:nvGrpSpPr>
        <p:grpSpPr>
          <a:xfrm>
            <a:off x="133400" y="140547"/>
            <a:ext cx="11901234" cy="6795389"/>
            <a:chOff x="133400" y="140547"/>
            <a:chExt cx="11901234" cy="6795389"/>
          </a:xfrm>
        </p:grpSpPr>
        <p:pic>
          <p:nvPicPr>
            <p:cNvPr id="37" name="图片 36">
              <a:extLst>
                <a:ext uri="{FF2B5EF4-FFF2-40B4-BE49-F238E27FC236}">
                  <a16:creationId xmlns:a16="http://schemas.microsoft.com/office/drawing/2014/main" id="{EDEAA4D0-2783-604C-989E-9E54569E9E60}"/>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38" name="图片 37">
              <a:extLst>
                <a:ext uri="{FF2B5EF4-FFF2-40B4-BE49-F238E27FC236}">
                  <a16:creationId xmlns:a16="http://schemas.microsoft.com/office/drawing/2014/main" id="{6EC0FC72-6BB8-2B4C-BBA0-DABE496C5D70}"/>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39" name="图片 38" descr="图片包含 游戏机, 画, 钟表&#10;&#10;描述已自动生成">
              <a:extLst>
                <a:ext uri="{FF2B5EF4-FFF2-40B4-BE49-F238E27FC236}">
                  <a16:creationId xmlns:a16="http://schemas.microsoft.com/office/drawing/2014/main" id="{4FE70AEA-61AA-5640-9A27-1DC1E326C860}"/>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02</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1569660" cy="461665"/>
          </a:xfrm>
          <a:prstGeom prst="rect">
            <a:avLst/>
          </a:prstGeom>
          <a:noFill/>
        </p:spPr>
        <p:txBody>
          <a:bodyPr wrap="none" rtlCol="0">
            <a:spAutoFit/>
          </a:bodyPr>
          <a:lstStyle/>
          <a:p>
            <a:pPr algn="l"/>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检测结果</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grpSp>
        <p:nvGrpSpPr>
          <p:cNvPr id="48" name="组合 47">
            <a:extLst>
              <a:ext uri="{FF2B5EF4-FFF2-40B4-BE49-F238E27FC236}">
                <a16:creationId xmlns:a16="http://schemas.microsoft.com/office/drawing/2014/main" id="{5B4032D8-9EF4-7C40-88E4-EDD414591C49}"/>
              </a:ext>
            </a:extLst>
          </p:cNvPr>
          <p:cNvGrpSpPr/>
          <p:nvPr/>
        </p:nvGrpSpPr>
        <p:grpSpPr>
          <a:xfrm>
            <a:off x="2343856" y="1765406"/>
            <a:ext cx="7494476" cy="4592397"/>
            <a:chOff x="949407" y="2711373"/>
            <a:chExt cx="3134672" cy="2968904"/>
          </a:xfrm>
        </p:grpSpPr>
        <p:sp>
          <p:nvSpPr>
            <p:cNvPr id="42" name="矩形 41">
              <a:extLst>
                <a:ext uri="{FF2B5EF4-FFF2-40B4-BE49-F238E27FC236}">
                  <a16:creationId xmlns:a16="http://schemas.microsoft.com/office/drawing/2014/main" id="{02EEA8BF-0447-E149-896D-829647E7FFDF}"/>
                </a:ext>
              </a:extLst>
            </p:cNvPr>
            <p:cNvSpPr/>
            <p:nvPr/>
          </p:nvSpPr>
          <p:spPr>
            <a:xfrm>
              <a:off x="949407" y="4599681"/>
              <a:ext cx="3130170" cy="1080596"/>
            </a:xfrm>
            <a:prstGeom prst="rect">
              <a:avLst/>
            </a:prstGeom>
            <a:solidFill>
              <a:schemeClr val="bg1"/>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pic>
          <p:nvPicPr>
            <p:cNvPr id="40" name="图片 39">
              <a:extLst>
                <a:ext uri="{FF2B5EF4-FFF2-40B4-BE49-F238E27FC236}">
                  <a16:creationId xmlns:a16="http://schemas.microsoft.com/office/drawing/2014/main" id="{F49EA78D-BF58-7A49-A481-262A92EFA9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93376" y="2711373"/>
              <a:ext cx="2642232" cy="1738651"/>
            </a:xfrm>
            <a:prstGeom prst="rect">
              <a:avLst/>
            </a:prstGeom>
            <a:ln w="28575">
              <a:gradFill>
                <a:gsLst>
                  <a:gs pos="0">
                    <a:srgbClr val="C00000"/>
                  </a:gs>
                  <a:gs pos="50000">
                    <a:schemeClr val="bg1">
                      <a:alpha val="0"/>
                    </a:schemeClr>
                  </a:gs>
                  <a:gs pos="100000">
                    <a:srgbClr val="C00000"/>
                  </a:gs>
                </a:gsLst>
                <a:lin ang="2700000" scaled="0"/>
              </a:gradFill>
            </a:ln>
          </p:spPr>
        </p:pic>
        <p:sp>
          <p:nvSpPr>
            <p:cNvPr id="46" name="矩形 45">
              <a:extLst>
                <a:ext uri="{FF2B5EF4-FFF2-40B4-BE49-F238E27FC236}">
                  <a16:creationId xmlns:a16="http://schemas.microsoft.com/office/drawing/2014/main" id="{5FDCC093-B8DE-A049-8850-29074DD5B882}"/>
                </a:ext>
              </a:extLst>
            </p:cNvPr>
            <p:cNvSpPr/>
            <p:nvPr/>
          </p:nvSpPr>
          <p:spPr>
            <a:xfrm>
              <a:off x="1044660" y="4758085"/>
              <a:ext cx="2866685" cy="509949"/>
            </a:xfrm>
            <a:prstGeom prst="rect">
              <a:avLst/>
            </a:prstGeom>
          </p:spPr>
          <p:txBody>
            <a:bodyPr wrap="square">
              <a:spAutoFit/>
            </a:bodyPr>
            <a:lstStyle/>
            <a:p>
              <a:pPr algn="just" hangingPunct="0">
                <a:lnSpc>
                  <a:spcPct val="130000"/>
                </a:lnSpc>
              </a:pPr>
              <a:r>
                <a:rPr lang="zh-CN" altLang="en-US" sz="1200" spc="300" dirty="0" smtClean="0">
                  <a:solidFill>
                    <a:srgbClr val="313131"/>
                  </a:solidFill>
                  <a:latin typeface="Arial" panose="020B0604020202020204" pitchFamily="34" charset="0"/>
                  <a:ea typeface="Microsoft YaHei" panose="020B0503020204020204" pitchFamily="34" charset="-122"/>
                  <a:cs typeface="Arial" panose="020B0604020202020204" pitchFamily="34" charset="0"/>
                </a:rPr>
                <a:t>     课堂</a:t>
              </a:r>
              <a:r>
                <a:rPr lang="zh-CN" altLang="en-US" sz="1200" spc="300" dirty="0">
                  <a:solidFill>
                    <a:srgbClr val="313131"/>
                  </a:solidFill>
                  <a:latin typeface="Arial" panose="020B0604020202020204" pitchFamily="34" charset="0"/>
                  <a:ea typeface="Microsoft YaHei" panose="020B0503020204020204" pitchFamily="34" charset="-122"/>
                  <a:cs typeface="Arial" panose="020B0604020202020204" pitchFamily="34" charset="0"/>
                </a:rPr>
                <a:t>场景下，课堂行为识别属于复杂的多目标行为识别。学生</a:t>
              </a:r>
              <a:r>
                <a:rPr lang="zh-CN" altLang="en-US" sz="1200" spc="300" dirty="0" smtClean="0">
                  <a:solidFill>
                    <a:srgbClr val="313131"/>
                  </a:solidFill>
                  <a:latin typeface="Arial" panose="020B0604020202020204" pitchFamily="34" charset="0"/>
                  <a:ea typeface="Microsoft YaHei" panose="020B0503020204020204" pitchFamily="34" charset="-122"/>
                  <a:cs typeface="Arial" panose="020B0604020202020204" pitchFamily="34" charset="0"/>
                </a:rPr>
                <a:t>课堂行为识别以目标定位和目标分类可视化最终的识别结果，对于定位的精度和识别精度都有要求。</a:t>
              </a:r>
              <a:endParaRPr lang="en-US" altLang="zh-CN" sz="1200" spc="300" dirty="0" smtClean="0">
                <a:solidFill>
                  <a:srgbClr val="31313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7" name="矩形 46">
              <a:extLst>
                <a:ext uri="{FF2B5EF4-FFF2-40B4-BE49-F238E27FC236}">
                  <a16:creationId xmlns:a16="http://schemas.microsoft.com/office/drawing/2014/main" id="{D1BA740B-6FCB-A84A-9AA2-7AE05ABA85C5}"/>
                </a:ext>
              </a:extLst>
            </p:cNvPr>
            <p:cNvSpPr/>
            <p:nvPr/>
          </p:nvSpPr>
          <p:spPr>
            <a:xfrm>
              <a:off x="953909" y="5532922"/>
              <a:ext cx="3130170" cy="44725"/>
            </a:xfrm>
            <a:prstGeom prst="rect">
              <a:avLst/>
            </a:prstGeom>
            <a:gradFill>
              <a:gsLst>
                <a:gs pos="0">
                  <a:srgbClr val="C00000"/>
                </a:gs>
                <a:gs pos="100000">
                  <a:srgbClr val="C00000">
                    <a:lumMod val="85000"/>
                    <a:lumOff val="1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Microsoft YaHei"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69522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706F3D8F-FAAA-2140-B796-1157B4BE68D0}"/>
              </a:ext>
            </a:extLst>
          </p:cNvPr>
          <p:cNvGrpSpPr/>
          <p:nvPr/>
        </p:nvGrpSpPr>
        <p:grpSpPr>
          <a:xfrm>
            <a:off x="0" y="-1"/>
            <a:ext cx="12192000" cy="6858002"/>
            <a:chOff x="0" y="-1"/>
            <a:chExt cx="12192000" cy="6858002"/>
          </a:xfrm>
        </p:grpSpPr>
        <p:sp>
          <p:nvSpPr>
            <p:cNvPr id="41" name="矩形 40">
              <a:extLst>
                <a:ext uri="{FF2B5EF4-FFF2-40B4-BE49-F238E27FC236}">
                  <a16:creationId xmlns:a16="http://schemas.microsoft.com/office/drawing/2014/main" id="{91AEFDA7-4F58-8342-A9E1-CBBEDB06E01B}"/>
                </a:ext>
              </a:extLst>
            </p:cNvPr>
            <p:cNvSpPr/>
            <p:nvPr/>
          </p:nvSpPr>
          <p:spPr>
            <a:xfrm>
              <a:off x="0" y="-1"/>
              <a:ext cx="12192000" cy="706266"/>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7519A2E4-7654-7049-8574-E43694ED98FB}"/>
                </a:ext>
              </a:extLst>
            </p:cNvPr>
            <p:cNvSpPr/>
            <p:nvPr/>
          </p:nvSpPr>
          <p:spPr>
            <a:xfrm>
              <a:off x="0" y="708047"/>
              <a:ext cx="12192000" cy="132378"/>
            </a:xfrm>
            <a:prstGeom prst="rect">
              <a:avLst/>
            </a:prstGeom>
            <a:gradFill>
              <a:gsLst>
                <a:gs pos="0">
                  <a:srgbClr val="C00000">
                    <a:alpha val="32000"/>
                  </a:srgbClr>
                </a:gs>
                <a:gs pos="100000">
                  <a:srgbClr val="C00000">
                    <a:lumMod val="94000"/>
                    <a:lumOff val="6000"/>
                    <a:alpha val="2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3A78FB99-47D7-DA43-90CB-EBB967406AA4}"/>
                </a:ext>
              </a:extLst>
            </p:cNvPr>
            <p:cNvSpPr/>
            <p:nvPr/>
          </p:nvSpPr>
          <p:spPr>
            <a:xfrm>
              <a:off x="0" y="6453336"/>
              <a:ext cx="12192000" cy="404665"/>
            </a:xfrm>
            <a:prstGeom prst="rect">
              <a:avLst/>
            </a:prstGeom>
            <a:gradFill>
              <a:gsLst>
                <a:gs pos="0">
                  <a:srgbClr val="C00000"/>
                </a:gs>
                <a:gs pos="100000">
                  <a:srgbClr val="C00000">
                    <a:lumMod val="94000"/>
                    <a:lumOff val="6000"/>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grpSp>
        <p:nvGrpSpPr>
          <p:cNvPr id="44" name="组合 43">
            <a:extLst>
              <a:ext uri="{FF2B5EF4-FFF2-40B4-BE49-F238E27FC236}">
                <a16:creationId xmlns:a16="http://schemas.microsoft.com/office/drawing/2014/main" id="{77B7BD4A-0299-7142-A299-2C8531632FCA}"/>
              </a:ext>
            </a:extLst>
          </p:cNvPr>
          <p:cNvGrpSpPr/>
          <p:nvPr/>
        </p:nvGrpSpPr>
        <p:grpSpPr>
          <a:xfrm>
            <a:off x="133400" y="140547"/>
            <a:ext cx="11901234" cy="6795389"/>
            <a:chOff x="133400" y="140547"/>
            <a:chExt cx="11901234" cy="6795389"/>
          </a:xfrm>
        </p:grpSpPr>
        <p:pic>
          <p:nvPicPr>
            <p:cNvPr id="45" name="图片 44">
              <a:extLst>
                <a:ext uri="{FF2B5EF4-FFF2-40B4-BE49-F238E27FC236}">
                  <a16:creationId xmlns:a16="http://schemas.microsoft.com/office/drawing/2014/main" id="{5F8EFFCB-99B0-654F-8FED-0485190172FD}"/>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9840416" y="140547"/>
              <a:ext cx="2031325" cy="403124"/>
            </a:xfrm>
            <a:prstGeom prst="rect">
              <a:avLst/>
            </a:prstGeom>
          </p:spPr>
        </p:pic>
        <p:pic>
          <p:nvPicPr>
            <p:cNvPr id="46" name="图片 45">
              <a:extLst>
                <a:ext uri="{FF2B5EF4-FFF2-40B4-BE49-F238E27FC236}">
                  <a16:creationId xmlns:a16="http://schemas.microsoft.com/office/drawing/2014/main" id="{93080F77-5917-384C-AFD1-66264B40DFAC}"/>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8996245" y="6572902"/>
              <a:ext cx="3038389" cy="185483"/>
            </a:xfrm>
            <a:prstGeom prst="rect">
              <a:avLst/>
            </a:prstGeom>
          </p:spPr>
        </p:pic>
        <p:pic>
          <p:nvPicPr>
            <p:cNvPr id="47" name="图片 46" descr="图片包含 游戏机, 画, 钟表&#10;&#10;描述已自动生成">
              <a:extLst>
                <a:ext uri="{FF2B5EF4-FFF2-40B4-BE49-F238E27FC236}">
                  <a16:creationId xmlns:a16="http://schemas.microsoft.com/office/drawing/2014/main" id="{FE29D0C4-9C03-A64C-8458-ED23D8D76224}"/>
                </a:ext>
              </a:extLst>
            </p:cNvPr>
            <p:cNvPicPr>
              <a:picLocks noChangeAspect="1"/>
            </p:cNvPicPr>
            <p:nvPr/>
          </p:nvPicPr>
          <p:blipFill>
            <a:blip r:embed="rId6"/>
            <a:stretch>
              <a:fillRect/>
            </a:stretch>
          </p:blipFill>
          <p:spPr>
            <a:xfrm>
              <a:off x="133400" y="6453336"/>
              <a:ext cx="2362200" cy="482600"/>
            </a:xfrm>
            <a:prstGeom prst="rect">
              <a:avLst/>
            </a:prstGeom>
          </p:spPr>
        </p:pic>
      </p:grpSp>
      <p:sp>
        <p:nvSpPr>
          <p:cNvPr id="26" name="文本框 25">
            <a:extLst>
              <a:ext uri="{FF2B5EF4-FFF2-40B4-BE49-F238E27FC236}">
                <a16:creationId xmlns:a16="http://schemas.microsoft.com/office/drawing/2014/main" id="{82F18CD3-DE75-C848-9FBA-320AB9E7D598}"/>
              </a:ext>
            </a:extLst>
          </p:cNvPr>
          <p:cNvSpPr txBox="1"/>
          <p:nvPr/>
        </p:nvSpPr>
        <p:spPr>
          <a:xfrm>
            <a:off x="175107" y="116852"/>
            <a:ext cx="527709" cy="461665"/>
          </a:xfrm>
          <a:prstGeom prst="rect">
            <a:avLst/>
          </a:prstGeom>
          <a:noFill/>
        </p:spPr>
        <p:txBody>
          <a:bodyPr wrap="none" rtlCol="0">
            <a:spAutoFit/>
          </a:bodyPr>
          <a:lstStyle/>
          <a:p>
            <a:pPr algn="l"/>
            <a:r>
              <a:rPr kumimoji="1" lang="en-US" altLang="zh-CN" sz="2400" b="1"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03</a:t>
            </a:r>
            <a:endParaRPr kumimoji="1" lang="zh-CN" altLang="en-US" sz="2400" b="1"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cxnSp>
        <p:nvCxnSpPr>
          <p:cNvPr id="27" name="直线连接符 26">
            <a:extLst>
              <a:ext uri="{FF2B5EF4-FFF2-40B4-BE49-F238E27FC236}">
                <a16:creationId xmlns:a16="http://schemas.microsoft.com/office/drawing/2014/main" id="{CF6F5025-52DE-844A-8B12-050285F53236}"/>
              </a:ext>
            </a:extLst>
          </p:cNvPr>
          <p:cNvCxnSpPr/>
          <p:nvPr/>
        </p:nvCxnSpPr>
        <p:spPr>
          <a:xfrm>
            <a:off x="839416" y="124472"/>
            <a:ext cx="0" cy="41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572B192-1A8B-0944-BC5E-3183B0CBCBA6}"/>
              </a:ext>
            </a:extLst>
          </p:cNvPr>
          <p:cNvSpPr txBox="1"/>
          <p:nvPr/>
        </p:nvSpPr>
        <p:spPr>
          <a:xfrm>
            <a:off x="1008331" y="124472"/>
            <a:ext cx="1569660" cy="461665"/>
          </a:xfrm>
          <a:prstGeom prst="rect">
            <a:avLst/>
          </a:prstGeom>
          <a:noFill/>
        </p:spPr>
        <p:txBody>
          <a:bodyPr wrap="none" rtlCol="0">
            <a:spAutoFit/>
          </a:bodyPr>
          <a:lstStyle/>
          <a:p>
            <a:pPr algn="l"/>
            <a:r>
              <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主要</a:t>
            </a:r>
            <a:r>
              <a:rPr kumimoji="1" lang="zh-CN" altLang="en-US" sz="2400" b="1" spc="300" dirty="0" smtClean="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rPr>
              <a:t>工作</a:t>
            </a:r>
            <a:endParaRPr kumimoji="1" lang="zh-CN" altLang="en-US" sz="2400" b="1" spc="300" dirty="0">
              <a:solidFill>
                <a:schemeClr val="bg1"/>
              </a:solidFill>
              <a:effectLst>
                <a:outerShdw blurRad="50800" dist="38100" dir="5400000" algn="t" rotWithShape="0">
                  <a:prstClr val="black">
                    <a:alpha val="40000"/>
                  </a:prstClr>
                </a:outerShdw>
              </a:effectLst>
              <a:latin typeface="Arial" panose="020B0604020202020204" pitchFamily="34" charset="0"/>
              <a:ea typeface="Microsoft YaHei" panose="020B0503020204020204" pitchFamily="34" charset="-122"/>
              <a:cs typeface="Arial" panose="020B0604020202020204" pitchFamily="34" charset="0"/>
            </a:endParaRPr>
          </a:p>
        </p:txBody>
      </p:sp>
      <p:grpSp>
        <p:nvGrpSpPr>
          <p:cNvPr id="8" name="组合 7">
            <a:extLst>
              <a:ext uri="{FF2B5EF4-FFF2-40B4-BE49-F238E27FC236}">
                <a16:creationId xmlns:a16="http://schemas.microsoft.com/office/drawing/2014/main" id="{B2893281-9E63-4745-90A4-1FDBFD5D5EDA}"/>
              </a:ext>
            </a:extLst>
          </p:cNvPr>
          <p:cNvGrpSpPr/>
          <p:nvPr/>
        </p:nvGrpSpPr>
        <p:grpSpPr>
          <a:xfrm>
            <a:off x="1038116" y="2153804"/>
            <a:ext cx="10404523" cy="1116394"/>
            <a:chOff x="1038116" y="1230602"/>
            <a:chExt cx="10404523" cy="1116394"/>
          </a:xfrm>
        </p:grpSpPr>
        <p:sp>
          <p:nvSpPr>
            <p:cNvPr id="13" name="文本框 12">
              <a:extLst>
                <a:ext uri="{FF2B5EF4-FFF2-40B4-BE49-F238E27FC236}">
                  <a16:creationId xmlns:a16="http://schemas.microsoft.com/office/drawing/2014/main" id="{A92E54EB-307D-7D45-A26F-0BA43DCFD1B2}"/>
                </a:ext>
              </a:extLst>
            </p:cNvPr>
            <p:cNvSpPr txBox="1"/>
            <p:nvPr/>
          </p:nvSpPr>
          <p:spPr>
            <a:xfrm>
              <a:off x="1038116" y="1230602"/>
              <a:ext cx="755335" cy="707886"/>
            </a:xfrm>
            <a:prstGeom prst="rect">
              <a:avLst/>
            </a:prstGeom>
            <a:noFill/>
          </p:spPr>
          <p:txBody>
            <a:bodyPr wrap="none" rtlCol="0">
              <a:spAutoFit/>
            </a:bodyPr>
            <a:lstStyle/>
            <a:p>
              <a:pPr algn="l"/>
              <a:r>
                <a:rPr kumimoji="1" lang="en-US" altLang="zh-CN" sz="4000" b="1" dirty="0">
                  <a:gradFill>
                    <a:gsLst>
                      <a:gs pos="0">
                        <a:srgbClr val="C00000">
                          <a:alpha val="73000"/>
                        </a:srgbClr>
                      </a:gs>
                      <a:gs pos="100000">
                        <a:srgbClr val="C00000">
                          <a:alpha val="91000"/>
                        </a:srgbClr>
                      </a:gs>
                    </a:gsLst>
                    <a:lin ang="5400000" scaled="0"/>
                  </a:gradFill>
                  <a:latin typeface="Arial" panose="020B0604020202020204" pitchFamily="34" charset="0"/>
                  <a:ea typeface="Microsoft YaHei" panose="020B0503020204020204" pitchFamily="34" charset="-122"/>
                  <a:cs typeface="Arial" panose="020B0604020202020204" pitchFamily="34" charset="0"/>
                </a:rPr>
                <a:t>01</a:t>
              </a:r>
              <a:endParaRPr kumimoji="1" lang="zh-CN" altLang="en-US" sz="4000" b="1" dirty="0">
                <a:gradFill>
                  <a:gsLst>
                    <a:gs pos="0">
                      <a:srgbClr val="C00000">
                        <a:alpha val="73000"/>
                      </a:srgbClr>
                    </a:gs>
                    <a:gs pos="100000">
                      <a:srgbClr val="C00000">
                        <a:alpha val="91000"/>
                      </a:srgbClr>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124A3600-F159-B64D-BF63-4388A1F5289C}"/>
                </a:ext>
              </a:extLst>
            </p:cNvPr>
            <p:cNvSpPr txBox="1"/>
            <p:nvPr/>
          </p:nvSpPr>
          <p:spPr>
            <a:xfrm>
              <a:off x="1745304" y="1331333"/>
              <a:ext cx="9697335" cy="1015663"/>
            </a:xfrm>
            <a:prstGeom prst="rect">
              <a:avLst/>
            </a:prstGeom>
            <a:noFill/>
          </p:spPr>
          <p:txBody>
            <a:bodyPr wrap="none" rtlCol="0">
              <a:spAutoFit/>
            </a:bodyPr>
            <a:lstStyle/>
            <a:p>
              <a:pPr algn="l"/>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提出了结合目标检测和</a:t>
              </a:r>
              <a:r>
                <a:rPr kumimoji="1" lang="en-US" altLang="zh-CN"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Vision Transformer</a:t>
              </a:r>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的学生课堂行为识别模型，</a:t>
              </a:r>
              <a:endParaRPr kumimoji="1" lang="en-US" altLang="zh-CN"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a:p>
              <a:pPr algn="l"/>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以目标检测对学生目标定位，对提取的学生目标在迁移学习的</a:t>
              </a:r>
              <a:r>
                <a:rPr kumimoji="1" lang="en-US" altLang="zh-CN" sz="2000" b="1" spc="300" dirty="0" err="1"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ViT</a:t>
              </a:r>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模型上</a:t>
              </a:r>
              <a:endParaRPr kumimoji="1" lang="en-US" altLang="zh-CN"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a:p>
              <a:pPr algn="l"/>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分类学生课堂行为。</a:t>
              </a:r>
              <a:endParaRPr kumimoji="1" lang="zh-CN" altLang="en-US" sz="2000" b="1" spc="300" dirty="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p:txBody>
        </p:sp>
      </p:grpSp>
      <p:cxnSp>
        <p:nvCxnSpPr>
          <p:cNvPr id="16" name="直线连接符 15">
            <a:extLst>
              <a:ext uri="{FF2B5EF4-FFF2-40B4-BE49-F238E27FC236}">
                <a16:creationId xmlns:a16="http://schemas.microsoft.com/office/drawing/2014/main" id="{D8648111-DA66-0C4F-8D4E-74F9F9E79346}"/>
              </a:ext>
            </a:extLst>
          </p:cNvPr>
          <p:cNvCxnSpPr>
            <a:cxnSpLocks/>
          </p:cNvCxnSpPr>
          <p:nvPr/>
        </p:nvCxnSpPr>
        <p:spPr>
          <a:xfrm>
            <a:off x="1745304" y="3349730"/>
            <a:ext cx="9230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6606DF7B-4110-AE4F-95BF-E90F6A885CE4}"/>
              </a:ext>
            </a:extLst>
          </p:cNvPr>
          <p:cNvCxnSpPr>
            <a:cxnSpLocks/>
          </p:cNvCxnSpPr>
          <p:nvPr/>
        </p:nvCxnSpPr>
        <p:spPr>
          <a:xfrm>
            <a:off x="1745304" y="4975268"/>
            <a:ext cx="9230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8256CF7E-79CE-8548-963F-F522E21318B1}"/>
              </a:ext>
            </a:extLst>
          </p:cNvPr>
          <p:cNvGrpSpPr/>
          <p:nvPr/>
        </p:nvGrpSpPr>
        <p:grpSpPr>
          <a:xfrm>
            <a:off x="1059137" y="3798644"/>
            <a:ext cx="10014362" cy="1132251"/>
            <a:chOff x="1059137" y="2893036"/>
            <a:chExt cx="10014362" cy="1132251"/>
          </a:xfrm>
        </p:grpSpPr>
        <p:sp>
          <p:nvSpPr>
            <p:cNvPr id="32" name="文本框 31">
              <a:extLst>
                <a:ext uri="{FF2B5EF4-FFF2-40B4-BE49-F238E27FC236}">
                  <a16:creationId xmlns:a16="http://schemas.microsoft.com/office/drawing/2014/main" id="{F28C79B6-87B9-F64D-82BA-0F8633D102DF}"/>
                </a:ext>
              </a:extLst>
            </p:cNvPr>
            <p:cNvSpPr txBox="1"/>
            <p:nvPr/>
          </p:nvSpPr>
          <p:spPr>
            <a:xfrm>
              <a:off x="1745304" y="3009624"/>
              <a:ext cx="9328195" cy="1015663"/>
            </a:xfrm>
            <a:prstGeom prst="rect">
              <a:avLst/>
            </a:prstGeom>
            <a:noFill/>
          </p:spPr>
          <p:txBody>
            <a:bodyPr wrap="none" rtlCol="0">
              <a:spAutoFit/>
            </a:bodyPr>
            <a:lstStyle/>
            <a:p>
              <a:pPr algn="l"/>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提出了自适应中心半径辅助中心度阈值无锚检测网络对课堂教学视频中</a:t>
              </a:r>
              <a:endParaRPr kumimoji="1" lang="en-US" altLang="zh-CN"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a:p>
              <a:pPr algn="l"/>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学生目标进行检测和定位。以自适应中心半径无锚检测器来适应学生目</a:t>
              </a:r>
              <a:endParaRPr kumimoji="1" lang="en-US" altLang="zh-CN"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a:p>
              <a:pPr algn="l"/>
              <a:r>
                <a:rPr kumimoji="1" lang="zh-CN" altLang="en-US" sz="2000" b="1" spc="300" dirty="0" smtClean="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rPr>
                <a:t>标尺度变化，改善目标预测框更快更准确拟合真实框。</a:t>
              </a:r>
              <a:endParaRPr kumimoji="1" lang="zh-CN" altLang="en-US" sz="2000" b="1" spc="300" dirty="0">
                <a:gradFill>
                  <a:gsLst>
                    <a:gs pos="0">
                      <a:srgbClr val="C00000"/>
                    </a:gs>
                    <a:gs pos="100000">
                      <a:srgbClr val="770504"/>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p:txBody>
        </p:sp>
        <p:sp>
          <p:nvSpPr>
            <p:cNvPr id="50" name="文本框 49">
              <a:extLst>
                <a:ext uri="{FF2B5EF4-FFF2-40B4-BE49-F238E27FC236}">
                  <a16:creationId xmlns:a16="http://schemas.microsoft.com/office/drawing/2014/main" id="{6DBD1493-6D77-B24D-B8FC-640CF78B2E7B}"/>
                </a:ext>
              </a:extLst>
            </p:cNvPr>
            <p:cNvSpPr txBox="1"/>
            <p:nvPr/>
          </p:nvSpPr>
          <p:spPr>
            <a:xfrm>
              <a:off x="1059137" y="2893036"/>
              <a:ext cx="755335" cy="707886"/>
            </a:xfrm>
            <a:prstGeom prst="rect">
              <a:avLst/>
            </a:prstGeom>
            <a:noFill/>
          </p:spPr>
          <p:txBody>
            <a:bodyPr wrap="none" rtlCol="0">
              <a:spAutoFit/>
            </a:bodyPr>
            <a:lstStyle/>
            <a:p>
              <a:pPr algn="l"/>
              <a:r>
                <a:rPr kumimoji="1" lang="en-US" altLang="zh-CN" sz="4000" b="1" dirty="0">
                  <a:gradFill>
                    <a:gsLst>
                      <a:gs pos="0">
                        <a:srgbClr val="C00000">
                          <a:alpha val="73000"/>
                        </a:srgbClr>
                      </a:gs>
                      <a:gs pos="100000">
                        <a:srgbClr val="C00000">
                          <a:alpha val="91000"/>
                        </a:srgbClr>
                      </a:gs>
                    </a:gsLst>
                    <a:lin ang="5400000" scaled="0"/>
                  </a:gradFill>
                  <a:latin typeface="Arial" panose="020B0604020202020204" pitchFamily="34" charset="0"/>
                  <a:ea typeface="Microsoft YaHei" panose="020B0503020204020204" pitchFamily="34" charset="-122"/>
                  <a:cs typeface="Arial" panose="020B0604020202020204" pitchFamily="34" charset="0"/>
                </a:rPr>
                <a:t>02</a:t>
              </a:r>
              <a:endParaRPr kumimoji="1" lang="zh-CN" altLang="en-US" sz="4000" b="1" dirty="0">
                <a:gradFill>
                  <a:gsLst>
                    <a:gs pos="0">
                      <a:srgbClr val="C00000">
                        <a:alpha val="73000"/>
                      </a:srgbClr>
                    </a:gs>
                    <a:gs pos="100000">
                      <a:srgbClr val="C00000">
                        <a:alpha val="91000"/>
                      </a:srgbClr>
                    </a:gs>
                  </a:gsLst>
                  <a:lin ang="5400000" scaled="0"/>
                </a:gradFill>
                <a:latin typeface="Arial" panose="020B0604020202020204" pitchFamily="34" charset="0"/>
                <a:ea typeface="Microsoft YaHei"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702924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lnSpc>
            <a:spcPct val="130000"/>
          </a:lnSpc>
          <a:defRPr kumimoji="1" sz="1200" dirty="0">
            <a:latin typeface="Source Han Sans SC Normal" panose="020B0400000000000000" pitchFamily="34" charset="-128"/>
            <a:ea typeface="Source Han Sans SC Normal" panose="020B04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1754</TotalTime>
  <Words>1300</Words>
  <Application>Microsoft Office PowerPoint</Application>
  <PresentationFormat>宽屏</PresentationFormat>
  <Paragraphs>173</Paragraphs>
  <Slides>17</Slides>
  <Notes>15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Microsoft YaHei Light</vt:lpstr>
      <vt:lpstr>等线</vt:lpstr>
      <vt:lpstr>Microsoft YaHei</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于 正洋</dc:creator>
  <cp:lastModifiedBy>dm</cp:lastModifiedBy>
  <cp:revision>193</cp:revision>
  <dcterms:created xsi:type="dcterms:W3CDTF">2020-04-17T07:43:44Z</dcterms:created>
  <dcterms:modified xsi:type="dcterms:W3CDTF">2022-11-22T13:43:03Z</dcterms:modified>
</cp:coreProperties>
</file>